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media/image1.png" ContentType="image/png"/>
  <Override PartName="/ppt/media/image2.png" ContentType="image/png"/>
  <Override PartName="/ppt/media/image7.jpeg" ContentType="image/jpe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8.png" ContentType="image/png"/>
  <Override PartName="/ppt/media/image9.png" ContentType="image/png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9144000" cy="6858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6884A1-D124-43CF-BA7D-2E2FE04BA57F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15473AE-A3AF-4AD3-A8BA-31B124D07A6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FCDB346-A293-4BD8-B4AA-38E3B0054E3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60020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964320"/>
            <a:ext cx="26496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38AD3A7-C69B-43C6-9236-0639756CA167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8036297-DFB1-4666-A9B7-429C5F039361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822924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47DA2BA1-28B0-4F51-9961-D1F15066C2AE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5B77ECA-A906-4AAE-9FBD-5344CEE411CB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CAEE553-5230-4B93-8800-7590468BB2A4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57200" y="274680"/>
            <a:ext cx="8229240" cy="5297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ru-RU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29ABDC6-F0C2-4198-9CFE-970F65F5DCDD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EFBF1B0-1053-440F-A973-F4257F73C79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452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96432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AB43F1AF-5771-4BFA-991D-9E5C13045962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274680"/>
            <a:ext cx="8229240" cy="11426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600200"/>
            <a:ext cx="401580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964320"/>
            <a:ext cx="8229240" cy="2158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65E54C8-4AAC-4A52-9568-C95CB75E3616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ru-RU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eeece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p>
            <a:pPr indent="0" algn="ctr" defTabSz="914400">
              <a:lnSpc>
                <a:spcPct val="100000"/>
              </a:lnSpc>
              <a:buNone/>
            </a:pPr>
            <a:r>
              <a:rPr b="0" lang="ru-RU" sz="4400" spc="-1" strike="noStrike">
                <a:solidFill>
                  <a:schemeClr val="dk1"/>
                </a:solidFill>
                <a:latin typeface="Calibri"/>
              </a:rPr>
              <a:t>Образец заголовка</a:t>
            </a:r>
            <a:endParaRPr b="0" lang="ru-RU" sz="4400" spc="-1" strike="noStrike">
              <a:solidFill>
                <a:schemeClr val="dk1"/>
              </a:solidFill>
              <a:latin typeface="Calibri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 idx="1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defTabSz="914400">
              <a:lnSpc>
                <a:spcPct val="100000"/>
              </a:lnSpc>
              <a:buNone/>
            </a:pPr>
            <a:r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&lt;дата/время&gt;</a:t>
            </a:r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 idx="2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ctr">
              <a:buNone/>
              <a:defRPr b="0" lang="ru-RU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ru-RU" sz="1400" spc="-1" strike="noStrike">
                <a:solidFill>
                  <a:srgbClr val="000000"/>
                </a:solidFill>
                <a:latin typeface="Times New Roman"/>
              </a:rPr>
              <a:t>&lt;нижний колонтитул&gt;</a:t>
            </a:r>
            <a:endParaRPr b="0" lang="ru-RU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 idx="3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45720" bIns="45720" anchor="ctr">
            <a:noAutofit/>
          </a:bodyPr>
          <a:lstStyle>
            <a:lvl1pPr indent="0" algn="r" defTabSz="914400">
              <a:lnSpc>
                <a:spcPct val="100000"/>
              </a:lnSpc>
              <a:buNone/>
              <a:def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defRPr>
            </a:lvl1pPr>
          </a:lstStyle>
          <a:p>
            <a:pPr indent="0" algn="r" defTabSz="914400">
              <a:lnSpc>
                <a:spcPct val="100000"/>
              </a:lnSpc>
              <a:buNone/>
            </a:pPr>
            <a:fld id="{FA810CC9-757E-4B8C-B05C-00FB764A327E}" type="slidenum">
              <a:rPr b="0" lang="ru-RU" sz="1200" spc="-1" strike="noStrike">
                <a:solidFill>
                  <a:schemeClr val="dk1">
                    <a:tint val="75000"/>
                  </a:schemeClr>
                </a:solidFill>
                <a:latin typeface="Calibri"/>
              </a:rPr>
              <a:t>&lt;номер&gt;</a:t>
            </a:fld>
            <a:endParaRPr b="0" lang="ru-RU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3200" spc="-1" strike="noStrike">
                <a:solidFill>
                  <a:schemeClr val="dk1"/>
                </a:solidFill>
                <a:latin typeface="Calibri"/>
              </a:rPr>
              <a:t>Для правки структуры щёлкните мышью</a:t>
            </a:r>
            <a:endParaRPr b="0" lang="ru-RU" sz="3200" spc="-1" strike="noStrike">
              <a:solidFill>
                <a:schemeClr val="dk1"/>
              </a:solidFill>
              <a:latin typeface="Calibri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400" spc="-1" strike="noStrike">
                <a:solidFill>
                  <a:schemeClr val="dk1"/>
                </a:solidFill>
                <a:latin typeface="Calibri"/>
              </a:rPr>
              <a:t>Второй уровень структуры</a:t>
            </a:r>
            <a:endParaRPr b="0" lang="ru-RU" sz="2400" spc="-1" strike="noStrike">
              <a:solidFill>
                <a:schemeClr val="dk1"/>
              </a:solidFill>
              <a:latin typeface="Calibri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Третий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Четвёртый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Пятый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Шестой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ru-RU" sz="2000" spc="-1" strike="noStrike">
                <a:solidFill>
                  <a:schemeClr val="dk1"/>
                </a:solidFill>
                <a:latin typeface="Calibri"/>
              </a:rPr>
              <a:t>Седьмой уровень структуры</a:t>
            </a:r>
            <a:endParaRPr b="0" lang="ru-RU" sz="2000" spc="-1" strike="noStrike">
              <a:solidFill>
                <a:schemeClr val="dk1"/>
              </a:solidFill>
              <a:latin typeface="Calibri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slideLayout" Target="../slideLayouts/slideLayout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image" Target="../media/image9.png"/><Relationship Id="rId3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3"/>
          <p:cNvSpPr/>
          <p:nvPr/>
        </p:nvSpPr>
        <p:spPr>
          <a:xfrm>
            <a:off x="6215040" y="142920"/>
            <a:ext cx="2714400" cy="395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Объединенный учебно-методический центр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по ГО и ЧС Тюменской области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TextBox 5"/>
          <p:cNvSpPr/>
          <p:nvPr/>
        </p:nvSpPr>
        <p:spPr>
          <a:xfrm>
            <a:off x="6643800" y="1980000"/>
            <a:ext cx="2071440" cy="821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600" spc="-1" strike="noStrike">
                <a:solidFill>
                  <a:srgbClr val="c00000"/>
                </a:solidFill>
                <a:latin typeface="Calibri"/>
              </a:rPr>
              <a:t>Безопасность при гидродинамических авариях</a:t>
            </a:r>
            <a:endParaRPr b="0" lang="ru-RU" sz="1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TextBox 6"/>
          <p:cNvSpPr/>
          <p:nvPr/>
        </p:nvSpPr>
        <p:spPr>
          <a:xfrm>
            <a:off x="6786720" y="5429160"/>
            <a:ext cx="1928520" cy="547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ПАМЯТКА ЖИТЕЛЮ 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ТЮМЕНСКОЙ ОБЛАСТИ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TextBox 7"/>
          <p:cNvSpPr/>
          <p:nvPr/>
        </p:nvSpPr>
        <p:spPr>
          <a:xfrm>
            <a:off x="6858000" y="6143760"/>
            <a:ext cx="1928520" cy="3949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000" spc="-1" strike="noStrike">
                <a:solidFill>
                  <a:schemeClr val="dk1"/>
                </a:solidFill>
                <a:latin typeface="Times New Roman"/>
              </a:rPr>
              <a:t>г.Тюмень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TextBox 14"/>
          <p:cNvSpPr/>
          <p:nvPr/>
        </p:nvSpPr>
        <p:spPr>
          <a:xfrm>
            <a:off x="3214800" y="428760"/>
            <a:ext cx="285732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marL="181080" indent="-181080" algn="just" defTabSz="914400">
              <a:lnSpc>
                <a:spcPct val="100000"/>
              </a:lnSpc>
              <a:tabLst>
                <a:tab algn="l" pos="0"/>
              </a:tabLst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73160" indent="-173160" algn="ctr" defTabSz="914400">
              <a:lnSpc>
                <a:spcPct val="100000"/>
              </a:lnSpc>
              <a:tabLst>
                <a:tab algn="l" pos="0"/>
              </a:tabLst>
            </a:pPr>
            <a:r>
              <a:rPr b="1" lang="ru-RU" sz="1200" spc="-1" strike="noStrike">
                <a:solidFill>
                  <a:srgbClr val="002060"/>
                </a:solidFill>
                <a:latin typeface="Times New Roman"/>
              </a:rPr>
              <a:t>Безопасные места в случае гидродинамической аварии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TextBox 16"/>
          <p:cNvSpPr/>
          <p:nvPr/>
        </p:nvSpPr>
        <p:spPr>
          <a:xfrm>
            <a:off x="142920" y="142920"/>
            <a:ext cx="2928600" cy="10275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4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Rectangle 2"/>
          <p:cNvSpPr/>
          <p:nvPr/>
        </p:nvSpPr>
        <p:spPr>
          <a:xfrm>
            <a:off x="0" y="0"/>
            <a:ext cx="9143640" cy="3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tIns="360" bIns="360" anchor="ctr">
            <a:spAutoFit/>
          </a:bodyPr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chemeClr val="dk1"/>
              </a:solidFill>
              <a:latin typeface="Calibri"/>
            </a:endParaRPr>
          </a:p>
        </p:txBody>
      </p:sp>
      <p:pic>
        <p:nvPicPr>
          <p:cNvPr id="48" name="Picture 2" descr="C:\Documents and Settings\Ерженкова Людмила\Рабочий стол\памятка -аварии на комм.сетях\1.jpg"/>
          <p:cNvPicPr/>
          <p:nvPr/>
        </p:nvPicPr>
        <p:blipFill>
          <a:blip r:embed="rId1"/>
          <a:stretch/>
        </p:blipFill>
        <p:spPr>
          <a:xfrm>
            <a:off x="4143240" y="4643280"/>
            <a:ext cx="713880" cy="807480"/>
          </a:xfrm>
          <a:prstGeom prst="rect">
            <a:avLst/>
          </a:prstGeom>
          <a:ln w="9525">
            <a:noFill/>
          </a:ln>
        </p:spPr>
      </p:pic>
      <p:pic>
        <p:nvPicPr>
          <p:cNvPr id="49" name="Рисунок 13" descr="3.jpg"/>
          <p:cNvPicPr/>
          <p:nvPr/>
        </p:nvPicPr>
        <p:blipFill>
          <a:blip r:embed="rId2"/>
          <a:stretch/>
        </p:blipFill>
        <p:spPr>
          <a:xfrm>
            <a:off x="3428640" y="1428840"/>
            <a:ext cx="731880" cy="713880"/>
          </a:xfrm>
          <a:prstGeom prst="rect">
            <a:avLst/>
          </a:prstGeom>
          <a:ln w="0">
            <a:noFill/>
          </a:ln>
        </p:spPr>
      </p:pic>
      <p:pic>
        <p:nvPicPr>
          <p:cNvPr id="50" name="Рисунок 15" descr="4.jpg"/>
          <p:cNvPicPr/>
          <p:nvPr/>
        </p:nvPicPr>
        <p:blipFill>
          <a:blip r:embed="rId3"/>
          <a:stretch/>
        </p:blipFill>
        <p:spPr>
          <a:xfrm>
            <a:off x="4929120" y="2859120"/>
            <a:ext cx="745920" cy="727560"/>
          </a:xfrm>
          <a:prstGeom prst="rect">
            <a:avLst/>
          </a:prstGeom>
          <a:ln w="0">
            <a:noFill/>
          </a:ln>
        </p:spPr>
      </p:pic>
      <p:pic>
        <p:nvPicPr>
          <p:cNvPr id="51" name="Рисунок 17" descr="6.jpg"/>
          <p:cNvPicPr/>
          <p:nvPr/>
        </p:nvPicPr>
        <p:blipFill>
          <a:blip r:embed="rId4"/>
          <a:stretch/>
        </p:blipFill>
        <p:spPr>
          <a:xfrm>
            <a:off x="3429000" y="2928960"/>
            <a:ext cx="731520" cy="713880"/>
          </a:xfrm>
          <a:prstGeom prst="rect">
            <a:avLst/>
          </a:prstGeom>
          <a:ln w="0">
            <a:noFill/>
          </a:ln>
        </p:spPr>
      </p:pic>
      <p:pic>
        <p:nvPicPr>
          <p:cNvPr id="52" name="Рисунок 19" descr="11.jpg"/>
          <p:cNvPicPr/>
          <p:nvPr/>
        </p:nvPicPr>
        <p:blipFill>
          <a:blip r:embed="rId5"/>
          <a:stretch/>
        </p:blipFill>
        <p:spPr>
          <a:xfrm>
            <a:off x="4929120" y="1428840"/>
            <a:ext cx="720360" cy="738360"/>
          </a:xfrm>
          <a:prstGeom prst="rect">
            <a:avLst/>
          </a:prstGeom>
          <a:ln w="0">
            <a:noFill/>
          </a:ln>
        </p:spPr>
      </p:pic>
      <p:pic>
        <p:nvPicPr>
          <p:cNvPr id="53" name="Рисунок 21" descr="12.jpg"/>
          <p:cNvPicPr/>
          <p:nvPr/>
        </p:nvPicPr>
        <p:blipFill>
          <a:blip r:embed="rId6"/>
          <a:stretch/>
        </p:blipFill>
        <p:spPr>
          <a:xfrm>
            <a:off x="4214880" y="2125080"/>
            <a:ext cx="713880" cy="731880"/>
          </a:xfrm>
          <a:prstGeom prst="rect">
            <a:avLst/>
          </a:prstGeom>
          <a:ln w="0">
            <a:noFill/>
          </a:ln>
        </p:spPr>
      </p:pic>
      <p:sp>
        <p:nvSpPr>
          <p:cNvPr id="54" name="Рисунок 22"/>
          <p:cNvSpPr/>
          <p:nvPr/>
        </p:nvSpPr>
        <p:spPr>
          <a:xfrm>
            <a:off x="6786720" y="3240000"/>
            <a:ext cx="1870200" cy="2036160"/>
          </a:xfrm>
          <a:prstGeom prst="roundRect">
            <a:avLst>
              <a:gd name="adj" fmla="val 16667"/>
            </a:avLst>
          </a:prstGeom>
          <a:blipFill rotWithShape="0">
            <a:blip r:embed="rId7"/>
            <a:srcRect/>
            <a:stretch/>
          </a:blipFill>
          <a:ln w="0">
            <a:noFill/>
          </a:ln>
          <a:effectLst>
            <a:outerShdw algn="tl" blurRad="76320" dir="7800819" dist="38073" rotWithShape="0">
              <a:srgbClr val="000000">
                <a:alpha val="40000"/>
              </a:srgbClr>
            </a:outerShdw>
          </a:effectLst>
          <a:scene3d>
            <a:camera prst="orthographicFront"/>
            <a:lightRig dir="t" rig="contrasting">
              <a:rot lat="0" lon="0" rev="4200000"/>
            </a:lightRig>
          </a:scene3d>
          <a:sp3d prstMaterial="plastic">
            <a:bevelT prst="relaxedInset" w="381000" h="114300"/>
            <a:contourClr>
              <a:srgbClr val="969696"/>
            </a:contourClr>
          </a:sp3d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TextBox 25"/>
          <p:cNvSpPr/>
          <p:nvPr/>
        </p:nvSpPr>
        <p:spPr>
          <a:xfrm>
            <a:off x="285840" y="214200"/>
            <a:ext cx="2857320" cy="630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c00000"/>
                </a:solidFill>
                <a:latin typeface="Times New Roman"/>
              </a:rPr>
              <a:t>При внезапном наводнении: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быстро займите ближайшее возвышенное место;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днем обозначьте место своего спасения сигнальным полотнищем, с наступлением темноты подавайте световые сигналы;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если вода подступила к порогу вашего дома, срочно эвакуируйтесь  в безопасное место;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самостоятельно из затопленного района выбирайтесь лишь  в безвыходных ситуациях;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если вы оказались в воде, держитесь за плавающие предметы, ещё лучше оборудовать простейший плот;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оказавшись в воде, отталкивайте от себя опасные предметы с острыми краями;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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постарайтесь добраться до безопасного места.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c00000"/>
                </a:solidFill>
                <a:latin typeface="Times New Roman"/>
              </a:rPr>
              <a:t>После спада воды: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остерегайтесь  оборванных и провисших проводов, немедленно сообщите о них в соответствующие коммунальные службы;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не употребляйте в пищу продукты, которые находились в контакте с водой;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проверьте перед употреблением  питьевую воду. Колодцы с питьевой водой следует осушить;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прежде чем войти в здание, осмотрите повреждения и убедитесь, что вам ничто не угрожает.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при возвращении в свой дом, распахните окна и двери. До полного проветривания не зажигайте огня;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прежде чем включать  освещение и электроприборы, дождитесь проверки исправности электросети специалистом.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TextBox 26"/>
          <p:cNvSpPr/>
          <p:nvPr/>
        </p:nvSpPr>
        <p:spPr>
          <a:xfrm>
            <a:off x="3286080" y="2143080"/>
            <a:ext cx="928440" cy="454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800" spc="-1" strike="noStrike">
                <a:solidFill>
                  <a:srgbClr val="002060"/>
                </a:solidFill>
                <a:latin typeface="Times New Roman"/>
              </a:rPr>
              <a:t>верхние ярусы прочных сооружений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TextBox 27"/>
          <p:cNvSpPr/>
          <p:nvPr/>
        </p:nvSpPr>
        <p:spPr>
          <a:xfrm>
            <a:off x="4929120" y="2143080"/>
            <a:ext cx="92844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800" spc="-1" strike="noStrike">
                <a:solidFill>
                  <a:srgbClr val="002060"/>
                </a:solidFill>
                <a:latin typeface="Times New Roman"/>
              </a:rPr>
              <a:t>чердаки и крыши домов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TextBox 28"/>
          <p:cNvSpPr/>
          <p:nvPr/>
        </p:nvSpPr>
        <p:spPr>
          <a:xfrm>
            <a:off x="3286080" y="3571920"/>
            <a:ext cx="92844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800" spc="-1" strike="noStrike">
                <a:solidFill>
                  <a:srgbClr val="002060"/>
                </a:solidFill>
                <a:latin typeface="Times New Roman"/>
              </a:rPr>
              <a:t>верхние этажи зданий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TextBox 29"/>
          <p:cNvSpPr/>
          <p:nvPr/>
        </p:nvSpPr>
        <p:spPr>
          <a:xfrm>
            <a:off x="4786200" y="3571920"/>
            <a:ext cx="92844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800" spc="-1" strike="noStrike">
                <a:solidFill>
                  <a:srgbClr val="002060"/>
                </a:solidFill>
                <a:latin typeface="Times New Roman"/>
              </a:rPr>
              <a:t>возвышенности рельефа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TextBox 30"/>
          <p:cNvSpPr/>
          <p:nvPr/>
        </p:nvSpPr>
        <p:spPr>
          <a:xfrm>
            <a:off x="4071960" y="2786040"/>
            <a:ext cx="928440" cy="3330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r>
              <a:rPr b="1" lang="ru-RU" sz="800" spc="-1" strike="noStrike">
                <a:solidFill>
                  <a:srgbClr val="002060"/>
                </a:solidFill>
                <a:latin typeface="Times New Roman"/>
              </a:rPr>
              <a:t>высокие деревья</a:t>
            </a:r>
            <a:endParaRPr b="0" lang="ru-RU" sz="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Box 3"/>
          <p:cNvSpPr/>
          <p:nvPr/>
        </p:nvSpPr>
        <p:spPr>
          <a:xfrm>
            <a:off x="285840" y="214200"/>
            <a:ext cx="2785680" cy="4649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r>
              <a:rPr b="1" lang="ru-RU" sz="1300" spc="-1" strike="noStrike">
                <a:solidFill>
                  <a:srgbClr val="c00000"/>
                </a:solidFill>
                <a:latin typeface="Times New Roman"/>
              </a:rPr>
              <a:t>    </a:t>
            </a:r>
            <a:r>
              <a:rPr b="1" lang="ru-RU" sz="1200" spc="-1" strike="noStrike">
                <a:solidFill>
                  <a:srgbClr val="c00000"/>
                </a:solidFill>
                <a:latin typeface="Times New Roman"/>
              </a:rPr>
              <a:t>Гидродинамическая авария</a:t>
            </a:r>
            <a:r>
              <a:rPr b="1" lang="ru-RU" sz="13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1" i="1" lang="ru-RU" sz="1100" spc="-1" strike="noStrike">
                <a:solidFill>
                  <a:schemeClr val="dk1"/>
                </a:solidFill>
                <a:latin typeface="Times New Roman"/>
              </a:rPr>
              <a:t>–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чрезвычайная ситуация, связанная с выходом из строя  (разрушением)  гидродинамического сооружения или его части и неуправляемым перемещением  больших масс воды, несущих разрушения и  затопления  обширных территорий.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 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В России в зонах возможного катастрофического  затопления проживает около 14 млн.человек. К гидродинамическим сооружениям относятся плотины, дамбы, водозаборные и водосборные сооружения и шлюзы.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  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Примером крупнейшей гидродинами-ческой аварии может служить  авария, произошедшая на Саяно-Шушенской ГЭС  17.08.2009г. Разрушение гидроагрегата  ГЭС привело к выбросу огромного объема воды  в машинный зал, обрушению стен  и кровли машинного зала, выходу из строя  10 турбин. Произошло полное прекращение  работы гидроэлектростанции. Погибли 75 человек  из числа персонала станции.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  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TextBox 7"/>
          <p:cNvSpPr/>
          <p:nvPr/>
        </p:nvSpPr>
        <p:spPr>
          <a:xfrm>
            <a:off x="6143760" y="214200"/>
            <a:ext cx="2857320" cy="1158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r>
              <a:rPr b="0" lang="ru-RU" sz="1000" spc="-1" strike="noStrike">
                <a:solidFill>
                  <a:schemeClr val="dk1"/>
                </a:solidFill>
                <a:latin typeface="Times New Roman"/>
              </a:rPr>
              <a:t> </a:t>
            </a: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3" name="Rectangle 1"/>
          <p:cNvSpPr/>
          <p:nvPr/>
        </p:nvSpPr>
        <p:spPr>
          <a:xfrm>
            <a:off x="4479840" y="-319320"/>
            <a:ext cx="183960" cy="64008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numCol="1" spcCol="0" wrap="none" anchor="ctr">
            <a:spAutoFit/>
          </a:bodyPr>
          <a:p>
            <a:pPr defTabSz="914400">
              <a:lnSpc>
                <a:spcPct val="100000"/>
              </a:lnSpc>
              <a:tabLst>
                <a:tab algn="l" pos="0"/>
              </a:tabLst>
            </a:pPr>
            <a:br>
              <a:rPr sz="900"/>
            </a:br>
            <a:endParaRPr b="0" lang="ru-RU" sz="9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TextBox 11"/>
          <p:cNvSpPr/>
          <p:nvPr/>
        </p:nvSpPr>
        <p:spPr>
          <a:xfrm>
            <a:off x="3214800" y="0"/>
            <a:ext cx="2825640" cy="580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c00000"/>
                </a:solidFill>
                <a:latin typeface="Times New Roman"/>
              </a:rPr>
              <a:t>Населению, проживающему в непосредственной близости от гидродинамических опасных объектов 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200" spc="-1" strike="noStrike">
                <a:solidFill>
                  <a:srgbClr val="c00000"/>
                </a:solidFill>
                <a:latin typeface="Times New Roman"/>
              </a:rPr>
              <a:t>необходимо: 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знать систему предупреждения об авариях;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изучить самим и ознакомить членов   семьи с правилами поведения при воздействии волны прорыва, с порядком общей и частичной эвакуации;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заранее уточнить место сбора эвакуируемых;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знать</a:t>
            </a:r>
            <a:r>
              <a:rPr b="0" lang="ru-RU" sz="1100" spc="-1" strike="noStrike">
                <a:solidFill>
                  <a:srgbClr val="002060"/>
                </a:solidFill>
                <a:latin typeface="Times New Roman"/>
              </a:rPr>
              <a:t>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маршруты эвакуации на возвышенные участки; 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составить перечень документов  и имущества, которые надо взять с собой 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знать,  где разместить свою семью в случае затопления территории.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100" spc="-1" strike="noStrike">
                <a:solidFill>
                  <a:srgbClr val="c00000"/>
                </a:solidFill>
                <a:latin typeface="Times New Roman"/>
              </a:rPr>
              <a:t>Последствия гидродинамических аварий: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повреждение и разрушение гидроузлов и прекращение выполнения ими своих функций;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поражение людей и разрушение сооружений волной прорыва, которая может иметь высоту от 2 до 12 м и скорость движения от 3 до 25км/ч;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100" spc="-1" strike="noStrike">
                <a:solidFill>
                  <a:schemeClr val="dk1"/>
                </a:solidFill>
                <a:latin typeface="Times New Roman"/>
              </a:rPr>
              <a:t>катастрофическое затопление обширных территорий слоем воды от 0,5 до 10 м и более.</a:t>
            </a: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1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TextBox 13"/>
          <p:cNvSpPr/>
          <p:nvPr/>
        </p:nvSpPr>
        <p:spPr>
          <a:xfrm>
            <a:off x="6143760" y="2000160"/>
            <a:ext cx="2857320" cy="4405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ctr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Times New Roman"/>
              </a:rPr>
              <a:t>При оповещении об аварии: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включите радио или телевизор и дождитесь распоряжения об эвакуации;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отключите газ, воду, электричество, погасите огонь в печи;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сделайте запас воды и пищи в герметичной таре;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укрепите (забейте) окна и двери нижних этажей;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перенесите ценные вещи на верхние этажи дома;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возьмите с собой предметы первой необходимости, документы и следуйте на сборный эвакуационный пункт.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just" defTabSz="914400">
              <a:lnSpc>
                <a:spcPct val="100000"/>
              </a:lnSpc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algn="ctr" defTabSz="914400">
              <a:lnSpc>
                <a:spcPct val="100000"/>
              </a:lnSpc>
            </a:pPr>
            <a:r>
              <a:rPr b="1" lang="ru-RU" sz="1050" spc="-1" strike="noStrike">
                <a:solidFill>
                  <a:srgbClr val="c00000"/>
                </a:solidFill>
                <a:latin typeface="Times New Roman"/>
              </a:rPr>
              <a:t>При разрушении плотины: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эвакуируйте своих близких в безопасное место (верхние этажи зданий, чердаки и крыши домов, высокие деревья, верхние ярусы прочных сооружений, возвышенности рельефа местности);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181080" indent="-181080" algn="just" defTabSz="914400">
              <a:lnSpc>
                <a:spcPct val="100000"/>
              </a:lnSpc>
              <a:buClr>
                <a:srgbClr val="000000"/>
              </a:buClr>
              <a:buFont typeface="Wingdings" charset="2"/>
              <a:buChar char=""/>
            </a:pP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 </a:t>
            </a:r>
            <a:r>
              <a:rPr b="0" lang="ru-RU" sz="1050" spc="-1" strike="noStrike">
                <a:solidFill>
                  <a:schemeClr val="dk1"/>
                </a:solidFill>
                <a:latin typeface="Times New Roman"/>
              </a:rPr>
              <a:t>оставайтесь там до спада воды или получения сообщения о том, что опасность миновала.</a:t>
            </a: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marL="88920" indent="-88920" algn="just" defTabSz="914400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  <a:tabLst>
                <a:tab algn="l" pos="0"/>
              </a:tabLst>
            </a:pPr>
            <a:endParaRPr b="0" lang="ru-RU" sz="105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TextBox 8"/>
          <p:cNvSpPr/>
          <p:nvPr/>
        </p:nvSpPr>
        <p:spPr>
          <a:xfrm>
            <a:off x="500040" y="4286160"/>
            <a:ext cx="2356920" cy="5468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r>
              <a:rPr b="1" lang="ru-RU" sz="1200" spc="-1" strike="noStrike">
                <a:solidFill>
                  <a:srgbClr val="002060"/>
                </a:solidFill>
                <a:latin typeface="Times New Roman"/>
              </a:rPr>
              <a:t>Образование волны прорыва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7" name="Рисунок 9" descr="1.jpg"/>
          <p:cNvPicPr/>
          <p:nvPr/>
        </p:nvPicPr>
        <p:blipFill>
          <a:blip r:embed="rId1"/>
          <a:stretch/>
        </p:blipFill>
        <p:spPr>
          <a:xfrm>
            <a:off x="285840" y="4572000"/>
            <a:ext cx="2785680" cy="1337040"/>
          </a:xfrm>
          <a:prstGeom prst="rect">
            <a:avLst/>
          </a:prstGeom>
          <a:ln w="0">
            <a:noFill/>
          </a:ln>
        </p:spPr>
      </p:pic>
      <p:sp>
        <p:nvSpPr>
          <p:cNvPr id="68" name="TextBox 10"/>
          <p:cNvSpPr/>
          <p:nvPr/>
        </p:nvSpPr>
        <p:spPr>
          <a:xfrm>
            <a:off x="6143760" y="142920"/>
            <a:ext cx="278568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r>
              <a:rPr b="1" lang="ru-RU" sz="1200" spc="-1" strike="noStrike">
                <a:solidFill>
                  <a:srgbClr val="002060"/>
                </a:solidFill>
                <a:latin typeface="Times New Roman"/>
              </a:rPr>
              <a:t>Зона катастрофического затопления</a:t>
            </a: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  <a:p>
            <a:pPr defTabSz="914400">
              <a:lnSpc>
                <a:spcPct val="100000"/>
              </a:lnSpc>
            </a:pPr>
            <a:endParaRPr b="0" lang="ru-RU" sz="1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69" name="Рисунок 14" descr="2.jpg"/>
          <p:cNvPicPr/>
          <p:nvPr/>
        </p:nvPicPr>
        <p:blipFill>
          <a:blip r:embed="rId2"/>
          <a:stretch/>
        </p:blipFill>
        <p:spPr>
          <a:xfrm>
            <a:off x="6308280" y="642960"/>
            <a:ext cx="2835360" cy="12848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 pitchFamily="0" charset="1"/>
        <a:ea typeface=""/>
        <a:cs typeface=""/>
      </a:majorFont>
      <a:minorFont>
        <a:latin typeface="Calibri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</TotalTime>
  <Application>LibreOffice/7.6.4.1$Windows_X86_64 LibreOffice_project/e19e193f88cd6c0525a17fb7a176ed8e6a3e2aa1</Application>
  <AppVersion>15.0000</AppVersion>
  <Words>606</Words>
  <Paragraphs>123</Paragraphs>
  <Company>ОУМЦ по ГО и ЧС Тюменской области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2013-02-07T08:26:02Z</dcterms:created>
  <dc:creator>Людмила Николаевна Ерженкова</dc:creator>
  <dc:description/>
  <dc:language>ru-RU</dc:language>
  <cp:lastModifiedBy/>
  <dcterms:modified xsi:type="dcterms:W3CDTF">2024-04-10T09:45:43Z</dcterms:modified>
  <cp:revision>77</cp:revision>
  <dc:subject/>
  <dc:title>Слайд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Экран (4:3)</vt:lpwstr>
  </property>
  <property fmtid="{D5CDD505-2E9C-101B-9397-08002B2CF9AE}" pid="3" name="Slides">
    <vt:i4>2</vt:i4>
  </property>
</Properties>
</file>