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_rels/presentation.xml.rels" ContentType="application/vnd.openxmlformats-package.relationship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media/image1.png" ContentType="image/png"/>
  <Override PartName="/ppt/media/image2.png" ContentType="image/png"/>
  <Override PartName="/ppt/media/image3.jpeg" ContentType="image/jpeg"/>
  <Override PartName="/ppt/media/image4.png" ContentType="image/png"/>
  <Override PartName="/_rels/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</p:sldIdLst>
  <p:sldSz cx="9144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24AE9E0-1B81-4C5A-A63C-FEDA4E48F61B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09EA8C86-61EC-466D-8375-121DD551E50B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081A2F9B-854B-4274-B8DE-84F1E4812550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74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74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74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74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8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74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9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74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848BB58-2D72-4195-9E3B-D59FD8B707AA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AB8CA7D8-4C9E-41C2-B05B-95C5F0B89C64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354D032-AFF3-4FF7-8EF7-C422F9F67A84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5BEF5FAD-569B-4625-ADFA-96EDE4B3AF5B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2F6AEDF-D6F8-4AEB-8D77-7B40B222732F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685800" y="2130480"/>
            <a:ext cx="7772040" cy="6813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2A9420C-1DA9-4E7E-973C-824DBE7D5F04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9C18BCD1-7729-430B-BB66-1F068A5CF31D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05CDEE0A-4969-4CFA-B94F-4996EEB0BFD4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9969CD4-891E-4394-845A-6DF7BC2E9CDB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accent1">
            <a:lumMod val="20000"/>
            <a:lumOff val="80000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100000"/>
              </a:lnSpc>
              <a:buNone/>
            </a:pPr>
            <a:r>
              <a:rPr b="0" lang="ru-RU" sz="4400" spc="-1" strike="noStrike">
                <a:solidFill>
                  <a:schemeClr val="dk1"/>
                </a:solidFill>
                <a:latin typeface="Calibri"/>
              </a:rPr>
              <a:t>Образец заголовка</a:t>
            </a:r>
            <a:endParaRPr b="0" lang="ru-RU" sz="44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 idx="1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ru-RU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ru-RU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&lt;дата/время&gt;</a:t>
            </a:r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ru-RU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113D7505-2AE3-4F4B-8E7B-8B755D6F1F8E}" type="slidenum">
              <a:rPr b="0" lang="ru-RU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image" Target="../media/image4.png"/><Relationship Id="rId3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Box 3"/>
          <p:cNvSpPr/>
          <p:nvPr/>
        </p:nvSpPr>
        <p:spPr>
          <a:xfrm>
            <a:off x="357120" y="285840"/>
            <a:ext cx="2785680" cy="425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just" defTabSz="914400">
              <a:lnSpc>
                <a:spcPct val="100000"/>
              </a:lnSpc>
            </a:pPr>
            <a:r>
              <a:rPr b="1" lang="ru-RU" sz="1050" spc="-1" strike="noStrike">
                <a:solidFill>
                  <a:schemeClr val="dk1"/>
                </a:solidFill>
                <a:latin typeface="Times New Roman"/>
              </a:rPr>
              <a:t>     </a:t>
            </a:r>
            <a:r>
              <a:rPr b="0" lang="ru-RU" sz="1100" spc="-1" strike="noStrike">
                <a:solidFill>
                  <a:schemeClr val="dk1"/>
                </a:solidFill>
                <a:latin typeface="Times New Roman"/>
              </a:rPr>
              <a:t>                      </a:t>
            </a: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  <a:p>
            <a:pPr algn="just" defTabSz="914400">
              <a:lnSpc>
                <a:spcPct val="100000"/>
              </a:lnSpc>
            </a:pPr>
            <a:r>
              <a:rPr b="1" i="1" lang="ru-RU" sz="1100" spc="-1" strike="noStrike">
                <a:solidFill>
                  <a:srgbClr val="c00000"/>
                </a:solidFill>
                <a:latin typeface="Times New Roman"/>
              </a:rPr>
              <a:t>                       </a:t>
            </a: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TextBox 7"/>
          <p:cNvSpPr/>
          <p:nvPr/>
        </p:nvSpPr>
        <p:spPr>
          <a:xfrm>
            <a:off x="6143760" y="214200"/>
            <a:ext cx="2857320" cy="1158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just" defTabSz="914400">
              <a:lnSpc>
                <a:spcPct val="100000"/>
              </a:lnSpc>
            </a:pPr>
            <a:endParaRPr b="0" lang="ru-RU" sz="1000" spc="-1" strike="noStrike">
              <a:solidFill>
                <a:srgbClr val="000000"/>
              </a:solidFill>
              <a:latin typeface="Arial"/>
            </a:endParaRPr>
          </a:p>
          <a:p>
            <a:pPr algn="just" defTabSz="914400">
              <a:lnSpc>
                <a:spcPct val="100000"/>
              </a:lnSpc>
            </a:pPr>
            <a:endParaRPr b="0" lang="ru-RU" sz="1000" spc="-1" strike="noStrike">
              <a:solidFill>
                <a:srgbClr val="000000"/>
              </a:solidFill>
              <a:latin typeface="Arial"/>
            </a:endParaRPr>
          </a:p>
          <a:p>
            <a:pPr algn="just" defTabSz="914400">
              <a:lnSpc>
                <a:spcPct val="100000"/>
              </a:lnSpc>
            </a:pPr>
            <a:endParaRPr b="0" lang="ru-RU" sz="1000" spc="-1" strike="noStrike">
              <a:solidFill>
                <a:srgbClr val="000000"/>
              </a:solidFill>
              <a:latin typeface="Arial"/>
            </a:endParaRPr>
          </a:p>
          <a:p>
            <a:pPr algn="just" defTabSz="914400">
              <a:lnSpc>
                <a:spcPct val="100000"/>
              </a:lnSpc>
            </a:pPr>
            <a:endParaRPr b="0" lang="ru-RU" sz="1000" spc="-1" strike="noStrike">
              <a:solidFill>
                <a:srgbClr val="000000"/>
              </a:solidFill>
              <a:latin typeface="Arial"/>
            </a:endParaRPr>
          </a:p>
          <a:p>
            <a:pPr algn="just" defTabSz="914400">
              <a:lnSpc>
                <a:spcPct val="100000"/>
              </a:lnSpc>
            </a:pPr>
            <a:endParaRPr b="0" lang="ru-RU" sz="1000" spc="-1" strike="noStrike">
              <a:solidFill>
                <a:srgbClr val="000000"/>
              </a:solidFill>
              <a:latin typeface="Arial"/>
            </a:endParaRPr>
          </a:p>
          <a:p>
            <a:pPr algn="just" defTabSz="914400">
              <a:lnSpc>
                <a:spcPct val="100000"/>
              </a:lnSpc>
            </a:pPr>
            <a:r>
              <a:rPr b="0" lang="ru-RU" sz="1000" spc="-1" strike="noStrike">
                <a:solidFill>
                  <a:schemeClr val="dk1"/>
                </a:solidFill>
                <a:latin typeface="Times New Roman"/>
              </a:rPr>
              <a:t> </a:t>
            </a:r>
            <a:endParaRPr b="0" lang="ru-RU" sz="1000" spc="-1" strike="noStrike">
              <a:solidFill>
                <a:srgbClr val="000000"/>
              </a:solidFill>
              <a:latin typeface="Arial"/>
            </a:endParaRPr>
          </a:p>
          <a:p>
            <a:pPr algn="just" defTabSz="914400">
              <a:lnSpc>
                <a:spcPct val="100000"/>
              </a:lnSpc>
            </a:pPr>
            <a:endParaRPr b="0" lang="ru-RU" sz="1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Rectangle 1"/>
          <p:cNvSpPr/>
          <p:nvPr/>
        </p:nvSpPr>
        <p:spPr>
          <a:xfrm>
            <a:off x="4479840" y="-319320"/>
            <a:ext cx="183960" cy="64008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>
            <a:spAutoFit/>
          </a:bodyPr>
          <a:p>
            <a:pPr defTabSz="914400">
              <a:lnSpc>
                <a:spcPct val="100000"/>
              </a:lnSpc>
              <a:tabLst>
                <a:tab algn="l" pos="0"/>
              </a:tabLst>
            </a:pPr>
            <a:br>
              <a:rPr sz="900"/>
            </a:br>
            <a:endParaRPr b="0" lang="ru-RU" sz="9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</a:tabLst>
            </a:pP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43" name="Picture 2" descr=""/>
          <p:cNvPicPr/>
          <p:nvPr/>
        </p:nvPicPr>
        <p:blipFill>
          <a:blip r:embed="rId1"/>
          <a:stretch/>
        </p:blipFill>
        <p:spPr>
          <a:xfrm>
            <a:off x="500040" y="5072040"/>
            <a:ext cx="2114640" cy="1403640"/>
          </a:xfrm>
          <a:prstGeom prst="rect">
            <a:avLst/>
          </a:prstGeom>
          <a:ln w="3175">
            <a:solidFill>
              <a:srgbClr val="000000"/>
            </a:solidFill>
            <a:miter/>
          </a:ln>
        </p:spPr>
      </p:pic>
      <p:sp>
        <p:nvSpPr>
          <p:cNvPr id="44" name="TextBox 13"/>
          <p:cNvSpPr/>
          <p:nvPr/>
        </p:nvSpPr>
        <p:spPr>
          <a:xfrm>
            <a:off x="142920" y="0"/>
            <a:ext cx="2785680" cy="5217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just" defTabSz="914400">
              <a:lnSpc>
                <a:spcPct val="100000"/>
              </a:lnSpc>
            </a:pPr>
            <a:r>
              <a:rPr b="1" i="1" lang="ru-RU" sz="1200" spc="-1" strike="noStrike">
                <a:solidFill>
                  <a:srgbClr val="c00000"/>
                </a:solidFill>
                <a:latin typeface="Times New Roman"/>
              </a:rPr>
              <a:t>    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 algn="just" defTabSz="914400">
              <a:lnSpc>
                <a:spcPct val="100000"/>
              </a:lnSpc>
            </a:pPr>
            <a:r>
              <a:rPr b="1" i="1" lang="ru-RU" sz="1200" spc="-1" strike="noStrike">
                <a:solidFill>
                  <a:srgbClr val="c00000"/>
                </a:solidFill>
                <a:latin typeface="Times New Roman"/>
              </a:rPr>
              <a:t>  </a:t>
            </a:r>
            <a:r>
              <a:rPr b="1" i="1" lang="ru-RU" sz="1200" spc="-1" strike="noStrike">
                <a:solidFill>
                  <a:srgbClr val="c00000"/>
                </a:solidFill>
                <a:latin typeface="Times New Roman"/>
              </a:rPr>
              <a:t>Окись углерода (угарный газ)</a:t>
            </a:r>
            <a:r>
              <a:rPr b="0" i="1" lang="ru-RU" sz="1200" spc="-1" strike="noStrike">
                <a:solidFill>
                  <a:srgbClr val="c00000"/>
                </a:solidFill>
                <a:latin typeface="Times New Roman"/>
              </a:rPr>
              <a:t> </a:t>
            </a:r>
            <a:r>
              <a:rPr b="0" lang="ru-RU" sz="1100" spc="-1" strike="noStrike">
                <a:solidFill>
                  <a:schemeClr val="dk1"/>
                </a:solidFill>
                <a:latin typeface="Times New Roman"/>
              </a:rPr>
              <a:t>–</a:t>
            </a: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  <a:p>
            <a:pPr algn="just" defTabSz="914400">
              <a:lnSpc>
                <a:spcPct val="100000"/>
              </a:lnSpc>
            </a:pP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  <a:p>
            <a:pPr algn="just" defTabSz="914400">
              <a:lnSpc>
                <a:spcPct val="100000"/>
              </a:lnSpc>
            </a:pPr>
            <a:r>
              <a:rPr b="0" lang="ru-RU" sz="1100" spc="-1" strike="noStrike">
                <a:solidFill>
                  <a:schemeClr val="dk1"/>
                </a:solidFill>
                <a:latin typeface="Times New Roman"/>
              </a:rPr>
              <a:t> </a:t>
            </a:r>
            <a:r>
              <a:rPr b="0" lang="ru-RU" sz="1000" spc="-1" strike="noStrike">
                <a:solidFill>
                  <a:srgbClr val="7030a0"/>
                </a:solidFill>
                <a:latin typeface="Arial"/>
              </a:rPr>
              <a:t>бесцветный газ без вкуса и запаха. Окись углерода может образоваться везде, где создаются условия для неполного сгорания углеродсодержащих веществ. Является составной частью многих газов и аэрозолей: в генераторных газах - 9-29%, во взрывных газах - до 60%, в выхлопных газах автомобилей - в среднем 6,3%. </a:t>
            </a:r>
            <a:endParaRPr b="0" lang="ru-RU" sz="1000" spc="-1" strike="noStrike">
              <a:solidFill>
                <a:srgbClr val="000000"/>
              </a:solidFill>
              <a:latin typeface="Arial"/>
            </a:endParaRPr>
          </a:p>
          <a:p>
            <a:pPr algn="just" defTabSz="914400">
              <a:lnSpc>
                <a:spcPct val="100000"/>
              </a:lnSpc>
            </a:pPr>
            <a:r>
              <a:rPr b="0" lang="ru-RU" sz="1000" spc="-1" strike="noStrike">
                <a:solidFill>
                  <a:srgbClr val="7030a0"/>
                </a:solidFill>
                <a:latin typeface="Arial"/>
              </a:rPr>
              <a:t>      </a:t>
            </a:r>
            <a:r>
              <a:rPr b="0" lang="ru-RU" sz="1000" spc="-1" strike="noStrike">
                <a:solidFill>
                  <a:srgbClr val="7030a0"/>
                </a:solidFill>
                <a:latin typeface="Arial"/>
              </a:rPr>
              <a:t>Отравления окисью углерода возможны в котельных, литейных цехах, при испытании моторов, в гаражах, на автотранспорте, на газовых заводах, в шахтах и т. д.; в быту при неправильной топке печей или неправильном пользовании газовыми плитами. ПДК - 20 мг/м</a:t>
            </a:r>
            <a:r>
              <a:rPr b="0" lang="ru-RU" sz="1000" spc="-1" strike="noStrike" baseline="30000">
                <a:solidFill>
                  <a:srgbClr val="7030a0"/>
                </a:solidFill>
                <a:latin typeface="Arial"/>
              </a:rPr>
              <a:t>3</a:t>
            </a:r>
            <a:r>
              <a:rPr b="0" lang="ru-RU" sz="1000" spc="-1" strike="noStrike">
                <a:solidFill>
                  <a:srgbClr val="7030a0"/>
                </a:solidFill>
                <a:latin typeface="Arial"/>
              </a:rPr>
              <a:t>. </a:t>
            </a:r>
            <a:endParaRPr b="0" lang="ru-RU" sz="1000" spc="-1" strike="noStrike">
              <a:solidFill>
                <a:srgbClr val="000000"/>
              </a:solidFill>
              <a:latin typeface="Arial"/>
            </a:endParaRPr>
          </a:p>
          <a:p>
            <a:pPr algn="just" defTabSz="914400">
              <a:lnSpc>
                <a:spcPct val="100000"/>
              </a:lnSpc>
            </a:pPr>
            <a:r>
              <a:rPr b="0" lang="ru-RU" sz="1000" spc="-1" strike="noStrike">
                <a:solidFill>
                  <a:srgbClr val="7030a0"/>
                </a:solidFill>
                <a:latin typeface="Arial"/>
              </a:rPr>
              <a:t>      </a:t>
            </a:r>
            <a:r>
              <a:rPr b="0" lang="ru-RU" sz="1000" spc="-1" strike="noStrike">
                <a:solidFill>
                  <a:srgbClr val="7030a0"/>
                </a:solidFill>
                <a:latin typeface="Arial"/>
              </a:rPr>
              <a:t>Поступление и выделение из организма - через органы дыхания в неизменённом виде. Вследствие высокого сродства к гемоглобину вызывает блокаду гемоглобина и нарушение транспорта кислорода, угнетает тканевое дыхание. Окись углерода быстро проникает через гематоэнцефалический барьер. Действие на центральную нервную систему обусловлено как гипоксией, так и непосредственным действием окиси углерода. </a:t>
            </a:r>
            <a:endParaRPr b="0" lang="ru-RU" sz="1000" spc="-1" strike="noStrike">
              <a:solidFill>
                <a:srgbClr val="000000"/>
              </a:solidFill>
              <a:latin typeface="Arial"/>
            </a:endParaRPr>
          </a:p>
          <a:p>
            <a:pPr algn="just" defTabSz="914400">
              <a:lnSpc>
                <a:spcPct val="100000"/>
              </a:lnSpc>
            </a:pPr>
            <a:r>
              <a:rPr b="1" lang="ru-RU" sz="1000" spc="-1" strike="noStrike">
                <a:solidFill>
                  <a:srgbClr val="7030a0"/>
                </a:solidFill>
                <a:latin typeface="Times New Roman"/>
              </a:rPr>
              <a:t> </a:t>
            </a:r>
            <a:endParaRPr b="0" lang="ru-RU" sz="1000" spc="-1" strike="noStrike">
              <a:solidFill>
                <a:srgbClr val="000000"/>
              </a:solidFill>
              <a:latin typeface="Arial"/>
            </a:endParaRPr>
          </a:p>
          <a:p>
            <a:pPr algn="just" defTabSz="914400">
              <a:lnSpc>
                <a:spcPct val="100000"/>
              </a:lnSpc>
            </a:pPr>
            <a:endParaRPr b="0" lang="ru-RU" sz="1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TextBox 14"/>
          <p:cNvSpPr/>
          <p:nvPr/>
        </p:nvSpPr>
        <p:spPr>
          <a:xfrm>
            <a:off x="6296040" y="366840"/>
            <a:ext cx="2857320" cy="1158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just" defTabSz="914400">
              <a:lnSpc>
                <a:spcPct val="100000"/>
              </a:lnSpc>
            </a:pPr>
            <a:endParaRPr b="0" lang="ru-RU" sz="1000" spc="-1" strike="noStrike">
              <a:solidFill>
                <a:srgbClr val="000000"/>
              </a:solidFill>
              <a:latin typeface="Arial"/>
            </a:endParaRPr>
          </a:p>
          <a:p>
            <a:pPr algn="just" defTabSz="914400">
              <a:lnSpc>
                <a:spcPct val="100000"/>
              </a:lnSpc>
            </a:pPr>
            <a:endParaRPr b="0" lang="ru-RU" sz="1000" spc="-1" strike="noStrike">
              <a:solidFill>
                <a:srgbClr val="000000"/>
              </a:solidFill>
              <a:latin typeface="Arial"/>
            </a:endParaRPr>
          </a:p>
          <a:p>
            <a:pPr algn="just" defTabSz="914400">
              <a:lnSpc>
                <a:spcPct val="100000"/>
              </a:lnSpc>
            </a:pPr>
            <a:endParaRPr b="0" lang="ru-RU" sz="1000" spc="-1" strike="noStrike">
              <a:solidFill>
                <a:srgbClr val="000000"/>
              </a:solidFill>
              <a:latin typeface="Arial"/>
            </a:endParaRPr>
          </a:p>
          <a:p>
            <a:pPr algn="just" defTabSz="914400">
              <a:lnSpc>
                <a:spcPct val="100000"/>
              </a:lnSpc>
            </a:pPr>
            <a:endParaRPr b="0" lang="ru-RU" sz="1000" spc="-1" strike="noStrike">
              <a:solidFill>
                <a:srgbClr val="000000"/>
              </a:solidFill>
              <a:latin typeface="Arial"/>
            </a:endParaRPr>
          </a:p>
          <a:p>
            <a:pPr algn="just" defTabSz="914400">
              <a:lnSpc>
                <a:spcPct val="100000"/>
              </a:lnSpc>
            </a:pPr>
            <a:endParaRPr b="0" lang="ru-RU" sz="1000" spc="-1" strike="noStrike">
              <a:solidFill>
                <a:srgbClr val="000000"/>
              </a:solidFill>
              <a:latin typeface="Arial"/>
            </a:endParaRPr>
          </a:p>
          <a:p>
            <a:pPr algn="just" defTabSz="914400">
              <a:lnSpc>
                <a:spcPct val="100000"/>
              </a:lnSpc>
            </a:pPr>
            <a:r>
              <a:rPr b="0" lang="ru-RU" sz="1000" spc="-1" strike="noStrike">
                <a:solidFill>
                  <a:schemeClr val="dk1"/>
                </a:solidFill>
                <a:latin typeface="Times New Roman"/>
              </a:rPr>
              <a:t> </a:t>
            </a:r>
            <a:endParaRPr b="0" lang="ru-RU" sz="1000" spc="-1" strike="noStrike">
              <a:solidFill>
                <a:srgbClr val="000000"/>
              </a:solidFill>
              <a:latin typeface="Arial"/>
            </a:endParaRPr>
          </a:p>
          <a:p>
            <a:pPr algn="just" defTabSz="914400">
              <a:lnSpc>
                <a:spcPct val="100000"/>
              </a:lnSpc>
            </a:pPr>
            <a:endParaRPr b="0" lang="ru-RU" sz="1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TextBox 18"/>
          <p:cNvSpPr/>
          <p:nvPr/>
        </p:nvSpPr>
        <p:spPr>
          <a:xfrm>
            <a:off x="3071880" y="214200"/>
            <a:ext cx="2999880" cy="6250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1" lang="ru-RU" sz="1200" spc="-1" strike="noStrike">
                <a:solidFill>
                  <a:srgbClr val="c00000"/>
                </a:solidFill>
                <a:latin typeface="Arial"/>
              </a:rPr>
              <a:t>Симптомы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b="1" lang="ru-RU" sz="1100" spc="-1" strike="noStrike">
                <a:solidFill>
                  <a:schemeClr val="dk1"/>
                </a:solidFill>
                <a:latin typeface="Arial"/>
              </a:rPr>
              <a:t> </a:t>
            </a:r>
            <a:r>
              <a:rPr b="1" lang="ru-RU" sz="1100" spc="-1" strike="noStrike">
                <a:solidFill>
                  <a:srgbClr val="0070c0"/>
                </a:solidFill>
                <a:latin typeface="Arial"/>
              </a:rPr>
              <a:t>Симптомы при острых интоксикациях</a:t>
            </a: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  <a:p>
            <a:pPr algn="just" defTabSz="914400">
              <a:lnSpc>
                <a:spcPct val="100000"/>
              </a:lnSpc>
            </a:pPr>
            <a:r>
              <a:rPr b="0" lang="ru-RU" sz="1100" spc="-1" strike="noStrike">
                <a:solidFill>
                  <a:srgbClr val="7030a0"/>
                </a:solidFill>
                <a:latin typeface="Arial"/>
              </a:rPr>
              <a:t>Легкая степень интоксикации угарным газом - головная боль, преимущественно в области висков и лба, «пульсация в висках», головокружение, шум в ушах, рвота, мышечная слабость. Учащение дыхания и пульса. Обморочные состояния, в особенности при выполнении физической работы. Один из самых ранних симптомов - снижение скорости реакций, нарушение цветоощущения. </a:t>
            </a: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  <a:p>
            <a:pPr algn="just" defTabSz="914400">
              <a:lnSpc>
                <a:spcPct val="100000"/>
              </a:lnSpc>
            </a:pPr>
            <a:r>
              <a:rPr b="1" lang="ru-RU" sz="1100" spc="-1" strike="noStrike">
                <a:solidFill>
                  <a:schemeClr val="dk1"/>
                </a:solidFill>
                <a:latin typeface="Arial"/>
              </a:rPr>
              <a:t> </a:t>
            </a: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b="1" lang="ru-RU" sz="1100" spc="-1" strike="noStrike">
                <a:solidFill>
                  <a:srgbClr val="0070c0"/>
                </a:solidFill>
                <a:latin typeface="Arial"/>
              </a:rPr>
              <a:t>Симптомы при интоксикациях </a:t>
            </a: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b="1" lang="ru-RU" sz="1100" spc="-1" strike="noStrike">
                <a:solidFill>
                  <a:srgbClr val="0070c0"/>
                </a:solidFill>
                <a:latin typeface="Arial"/>
              </a:rPr>
              <a:t>средней тяжести</a:t>
            </a: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  <a:p>
            <a:pPr algn="just" defTabSz="914400">
              <a:lnSpc>
                <a:spcPct val="100000"/>
              </a:lnSpc>
            </a:pPr>
            <a:r>
              <a:rPr b="0" lang="ru-RU" sz="1100" spc="-1" strike="noStrike">
                <a:solidFill>
                  <a:srgbClr val="7030a0"/>
                </a:solidFill>
                <a:latin typeface="Arial"/>
              </a:rPr>
              <a:t>Потеря сознания в течение нескольких часов или значительные провалы памяти. Потеря критики. Резкая адинамия. Нарушение координации движений, дрожание. По возвращении сознания - выраженное астеническое состояние. </a:t>
            </a: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b="1" lang="ru-RU" sz="1100" spc="-1" strike="noStrike">
                <a:solidFill>
                  <a:srgbClr val="0070c0"/>
                </a:solidFill>
                <a:latin typeface="Arial"/>
              </a:rPr>
              <a:t>Симптомы при тяжелой форме интоксикации</a:t>
            </a: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  <a:p>
            <a:pPr algn="just" defTabSz="914400">
              <a:lnSpc>
                <a:spcPct val="100000"/>
              </a:lnSpc>
            </a:pPr>
            <a:r>
              <a:rPr b="0" lang="ru-RU" sz="1100" spc="-1" strike="noStrike">
                <a:solidFill>
                  <a:srgbClr val="7030a0"/>
                </a:solidFill>
                <a:latin typeface="Arial"/>
              </a:rPr>
              <a:t>Затяжное коматозное состояние (до 5-7 суток и более). Поражения головного мозга, ригидность мышц конечностей, клонические и тонические судороги, припадки. Непроизвольное мочеиспускание и дефекация. Цвет лица ярко-алый. Дыхание прерывистое. Пульс 110-120 ударов в 1 мин, гипотония, наклонность к коллапсу. Температура 39-40˚С (возможна гипотермия), лейкоцитоз, пониженная СОЭ. </a:t>
            </a: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TextBox 19"/>
          <p:cNvSpPr/>
          <p:nvPr/>
        </p:nvSpPr>
        <p:spPr>
          <a:xfrm>
            <a:off x="6357960" y="285840"/>
            <a:ext cx="2642760" cy="3109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just" defTabSz="914400">
              <a:lnSpc>
                <a:spcPct val="100000"/>
              </a:lnSpc>
            </a:pPr>
            <a:r>
              <a:rPr b="0" lang="ru-RU" sz="1100" spc="-1" strike="noStrike">
                <a:solidFill>
                  <a:srgbClr val="7030a0"/>
                </a:solidFill>
                <a:latin typeface="Arial"/>
              </a:rPr>
              <a:t>Возможна смерть от паралича дыхания. По выходе из комы - длительное состояние оглушения. Апатия. Может быть резкое двигательное возбуждение, бред, полная ретроградная амнезия. Прогноз определяется в основном глубиной и длительностью коматозного состояния. Нарастание явлений угнетения центральной нервной системы на 2-е сутки делает прогноз неблагоприятным. При средней и тяжёлой степени интоксикации возможны мононевриты локтевого, срединного или общего малоберцового нерва, возможны парезы, параличи. </a:t>
            </a: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  <a:p>
            <a:pPr algn="just" defTabSz="914400">
              <a:lnSpc>
                <a:spcPct val="100000"/>
              </a:lnSpc>
            </a:pP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48" name="Picture 2" descr="%D0%A2%D0%BE%D0%BA%D1%81%D0%B8%D1%87%D0%B5%D1%81%D0%BA%D0%BE%D0%B5_%D0%B4%D0%B5%D0%B9%D1%81%D1%82%D0%B2%D0%B8%D0%B5_CO"/>
          <p:cNvPicPr/>
          <p:nvPr/>
        </p:nvPicPr>
        <p:blipFill>
          <a:blip r:embed="rId2">
            <a:lum bright="6000"/>
          </a:blip>
          <a:stretch/>
        </p:blipFill>
        <p:spPr>
          <a:xfrm>
            <a:off x="6500880" y="3000240"/>
            <a:ext cx="2282400" cy="2916000"/>
          </a:xfrm>
          <a:prstGeom prst="rect">
            <a:avLst/>
          </a:prstGeom>
          <a:ln w="9525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Picture 2" descr="156137_photo"/>
          <p:cNvPicPr/>
          <p:nvPr/>
        </p:nvPicPr>
        <p:blipFill>
          <a:blip r:embed="rId1">
            <a:lum bright="6000"/>
          </a:blip>
          <a:stretch/>
        </p:blipFill>
        <p:spPr>
          <a:xfrm>
            <a:off x="6500880" y="2214720"/>
            <a:ext cx="2404800" cy="3269880"/>
          </a:xfrm>
          <a:prstGeom prst="rect">
            <a:avLst/>
          </a:prstGeom>
          <a:ln w="9525">
            <a:noFill/>
          </a:ln>
        </p:spPr>
      </p:pic>
      <p:sp>
        <p:nvSpPr>
          <p:cNvPr id="50" name="TextBox 3"/>
          <p:cNvSpPr/>
          <p:nvPr/>
        </p:nvSpPr>
        <p:spPr>
          <a:xfrm>
            <a:off x="6215040" y="142920"/>
            <a:ext cx="2714400" cy="1279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1" lang="ru-RU" sz="1000" spc="-1" strike="noStrike">
                <a:solidFill>
                  <a:schemeClr val="dk1"/>
                </a:solidFill>
                <a:latin typeface="Arial"/>
              </a:rPr>
              <a:t>Объединенный учебно-методический центр по ГО и ЧС </a:t>
            </a:r>
            <a:endParaRPr b="0" lang="ru-RU" sz="10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b="1" lang="ru-RU" sz="10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Arial"/>
              </a:rPr>
              <a:t>Государственного  казенного учреждения Тюменской области «Тюменская областная служба экстренного реагирования»</a:t>
            </a:r>
            <a:endParaRPr b="0" lang="ru-RU" sz="10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TextBox 5"/>
          <p:cNvSpPr/>
          <p:nvPr/>
        </p:nvSpPr>
        <p:spPr>
          <a:xfrm>
            <a:off x="6715080" y="3143160"/>
            <a:ext cx="2071440" cy="63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1" lang="ru-RU" sz="1800" spc="-1" strike="noStrike">
                <a:solidFill>
                  <a:srgbClr val="c00000"/>
                </a:solidFill>
                <a:latin typeface="Calibri"/>
              </a:rPr>
              <a:t>Отравление 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b="1" lang="ru-RU" sz="1800" spc="-1" strike="noStrike">
                <a:solidFill>
                  <a:srgbClr val="c00000"/>
                </a:solidFill>
                <a:latin typeface="Calibri"/>
              </a:rPr>
              <a:t>угарным газом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TextBox 6"/>
          <p:cNvSpPr/>
          <p:nvPr/>
        </p:nvSpPr>
        <p:spPr>
          <a:xfrm>
            <a:off x="6786720" y="5500800"/>
            <a:ext cx="1928520" cy="547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1" lang="ru-RU" sz="1000" spc="-1" strike="noStrike">
                <a:solidFill>
                  <a:schemeClr val="dk1"/>
                </a:solidFill>
                <a:latin typeface="Times New Roman"/>
              </a:rPr>
              <a:t>ПАМЯТКА ЖИТЕЛЮ </a:t>
            </a:r>
            <a:endParaRPr b="0" lang="ru-RU" sz="10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b="1" lang="ru-RU" sz="1000" spc="-1" strike="noStrike">
                <a:solidFill>
                  <a:schemeClr val="dk1"/>
                </a:solidFill>
                <a:latin typeface="Times New Roman"/>
              </a:rPr>
              <a:t>ТЮМЕНСКОЙ ОБЛАСТИ</a:t>
            </a:r>
            <a:endParaRPr b="0" lang="ru-RU" sz="10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endParaRPr b="0" lang="ru-RU" sz="1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TextBox 7"/>
          <p:cNvSpPr/>
          <p:nvPr/>
        </p:nvSpPr>
        <p:spPr>
          <a:xfrm>
            <a:off x="6929280" y="6286680"/>
            <a:ext cx="1928520" cy="394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1" lang="ru-RU" sz="1000" spc="-1" strike="noStrike">
                <a:solidFill>
                  <a:schemeClr val="dk1"/>
                </a:solidFill>
                <a:latin typeface="Times New Roman"/>
              </a:rPr>
              <a:t>г.Тюмень</a:t>
            </a:r>
            <a:endParaRPr b="0" lang="ru-RU" sz="10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endParaRPr b="0" lang="ru-RU" sz="1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TextBox 16"/>
          <p:cNvSpPr/>
          <p:nvPr/>
        </p:nvSpPr>
        <p:spPr>
          <a:xfrm>
            <a:off x="-285840" y="214200"/>
            <a:ext cx="2928600" cy="1797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algn="just" defTabSz="914400">
              <a:lnSpc>
                <a:spcPct val="100000"/>
              </a:lnSpc>
            </a:pP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algn="just" defTabSz="914400">
              <a:lnSpc>
                <a:spcPct val="100000"/>
              </a:lnSpc>
            </a:pP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Rectangle 2"/>
          <p:cNvSpPr/>
          <p:nvPr/>
        </p:nvSpPr>
        <p:spPr>
          <a:xfrm>
            <a:off x="0" y="0"/>
            <a:ext cx="9143640" cy="36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wrap="none" tIns="360" bIns="360" anchor="ctr">
            <a:spAutoFit/>
          </a:bodyPr>
          <a:p>
            <a:pPr defTabSz="914400">
              <a:lnSpc>
                <a:spcPct val="100000"/>
              </a:lnSpc>
            </a:pPr>
            <a:endParaRPr b="0" lang="ru-RU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6" name="TextBox 12"/>
          <p:cNvSpPr/>
          <p:nvPr/>
        </p:nvSpPr>
        <p:spPr>
          <a:xfrm>
            <a:off x="214200" y="271440"/>
            <a:ext cx="2928600" cy="6521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1" i="1" lang="ru-RU" sz="1400" spc="-1" strike="noStrike">
                <a:solidFill>
                  <a:srgbClr val="c00000"/>
                </a:solidFill>
                <a:latin typeface="Times New Roman"/>
              </a:rPr>
              <a:t>Первая помощь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 algn="just" defTabSz="914400">
              <a:lnSpc>
                <a:spcPct val="100000"/>
              </a:lnSpc>
              <a:buClr>
                <a:srgbClr val="7030a0"/>
              </a:buClr>
              <a:buFont typeface="OpenSymbol"/>
              <a:buAutoNum type="arabicPeriod"/>
            </a:pPr>
            <a:r>
              <a:rPr b="0" lang="ru-RU" sz="1200" spc="-1" strike="noStrike">
                <a:solidFill>
                  <a:srgbClr val="7030a0"/>
                </a:solidFill>
                <a:latin typeface="Arial"/>
              </a:rPr>
              <a:t>Вынести пострадавшего из загазованного места на свежий воздух в лежачем положении.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 algn="just" defTabSz="914400">
              <a:lnSpc>
                <a:spcPct val="100000"/>
              </a:lnSpc>
              <a:buClr>
                <a:srgbClr val="7030a0"/>
              </a:buClr>
              <a:buFont typeface="Calibri"/>
              <a:buAutoNum type="arabicPeriod"/>
            </a:pPr>
            <a:r>
              <a:rPr b="0" lang="ru-RU" sz="1200" spc="-1" strike="noStrike">
                <a:solidFill>
                  <a:srgbClr val="7030a0"/>
                </a:solidFill>
                <a:latin typeface="Arial"/>
              </a:rPr>
              <a:t>Расстегнуть одежду, стесняющую дыхание</a:t>
            </a:r>
            <a:r>
              <a:rPr b="0" lang="ru-RU" sz="1200" spc="-1" strike="noStrike">
                <a:solidFill>
                  <a:srgbClr val="7030a0"/>
                </a:solidFill>
                <a:latin typeface="Times New Roman"/>
              </a:rPr>
              <a:t>, в помещении открыть форточки и окна.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 algn="just" defTabSz="914400">
              <a:lnSpc>
                <a:spcPct val="100000"/>
              </a:lnSpc>
              <a:buClr>
                <a:srgbClr val="7030a0"/>
              </a:buClr>
              <a:buFont typeface="Calibri"/>
              <a:buAutoNum type="arabicPeriod"/>
            </a:pPr>
            <a:r>
              <a:rPr b="0" lang="ru-RU" sz="1200" spc="-1" strike="noStrike">
                <a:solidFill>
                  <a:srgbClr val="7030a0"/>
                </a:solidFill>
                <a:latin typeface="Times New Roman"/>
              </a:rPr>
              <a:t>Вызвать «Скорую помощь». 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 algn="just" defTabSz="914400">
              <a:lnSpc>
                <a:spcPct val="100000"/>
              </a:lnSpc>
              <a:buClr>
                <a:srgbClr val="7030a0"/>
              </a:buClr>
              <a:buFont typeface="Calibri"/>
              <a:buAutoNum type="arabicPeriod"/>
            </a:pPr>
            <a:r>
              <a:rPr b="0" lang="ru-RU" sz="1200" spc="-1" strike="noStrike">
                <a:solidFill>
                  <a:srgbClr val="7030a0"/>
                </a:solidFill>
                <a:latin typeface="Times New Roman"/>
              </a:rPr>
              <a:t>Уложить пострадавшего так, чтобы ноги находились выше головы.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 algn="just" defTabSz="914400">
              <a:lnSpc>
                <a:spcPct val="100000"/>
              </a:lnSpc>
              <a:buClr>
                <a:srgbClr val="7030a0"/>
              </a:buClr>
              <a:buFont typeface="Calibri"/>
              <a:buAutoNum type="arabicPeriod"/>
            </a:pPr>
            <a:r>
              <a:rPr b="0" lang="ru-RU" sz="1200" spc="-1" strike="noStrike">
                <a:solidFill>
                  <a:srgbClr val="7030a0"/>
                </a:solidFill>
                <a:latin typeface="Times New Roman"/>
              </a:rPr>
              <a:t> </a:t>
            </a:r>
            <a:r>
              <a:rPr b="0" lang="ru-RU" sz="1200" spc="-1" strike="noStrike">
                <a:solidFill>
                  <a:srgbClr val="7030a0"/>
                </a:solidFill>
                <a:latin typeface="Times New Roman"/>
              </a:rPr>
              <a:t>Дать понюхать нашатырный спирт, укрыть потеплее.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 algn="just" defTabSz="914400">
              <a:lnSpc>
                <a:spcPct val="100000"/>
              </a:lnSpc>
              <a:buClr>
                <a:srgbClr val="7030a0"/>
              </a:buClr>
              <a:buFont typeface="Calibri"/>
              <a:buAutoNum type="arabicPeriod"/>
            </a:pPr>
            <a:r>
              <a:rPr b="0" lang="ru-RU" sz="1200" spc="-1" strike="noStrike">
                <a:solidFill>
                  <a:srgbClr val="7030a0"/>
                </a:solidFill>
                <a:latin typeface="Times New Roman"/>
              </a:rPr>
              <a:t>При  нахождении в бессознательном состоянии перевернуть на живот, чтобы были открыты дыхательные пути и не произошло западание языка в глотку.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 algn="just" defTabSz="914400">
              <a:lnSpc>
                <a:spcPct val="100000"/>
              </a:lnSpc>
              <a:buClr>
                <a:srgbClr val="7030a0"/>
              </a:buClr>
              <a:buFont typeface="Calibri"/>
              <a:buAutoNum type="arabicPeriod"/>
            </a:pPr>
            <a:r>
              <a:rPr b="0" lang="ru-RU" sz="1200" spc="-1" strike="noStrike">
                <a:solidFill>
                  <a:srgbClr val="7030a0"/>
                </a:solidFill>
                <a:latin typeface="Times New Roman"/>
              </a:rPr>
              <a:t>Если у пострадавшего началась рвота, надо повернуть его голову в сторону, чтобы он не захлебнулся рвотными массами. 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 algn="just" defTabSz="914400">
              <a:lnSpc>
                <a:spcPct val="100000"/>
              </a:lnSpc>
              <a:buClr>
                <a:srgbClr val="7030a0"/>
              </a:buClr>
              <a:buFont typeface="Calibri"/>
              <a:buAutoNum type="arabicPeriod"/>
            </a:pPr>
            <a:r>
              <a:rPr b="0" lang="ru-RU" sz="1200" spc="-1" strike="noStrike">
                <a:solidFill>
                  <a:srgbClr val="7030a0"/>
                </a:solidFill>
                <a:latin typeface="Times New Roman"/>
              </a:rPr>
              <a:t>При остановке дыхания приступить к искусственному дыханию.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 marL="181080" indent="-181080" defTabSz="914400">
              <a:lnSpc>
                <a:spcPct val="100000"/>
              </a:lnSpc>
              <a:tabLst>
                <a:tab algn="l" pos="0"/>
              </a:tabLst>
            </a:pPr>
            <a:r>
              <a:rPr b="0" lang="ru-RU" sz="1200" spc="-1" strike="noStrike">
                <a:solidFill>
                  <a:srgbClr val="7030a0"/>
                </a:solidFill>
                <a:latin typeface="Times New Roman"/>
              </a:rPr>
              <a:t>9.   Если пострадавший в сознании, дать  ему выпить тёплое молоко.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 defTabSz="914400">
              <a:lnSpc>
                <a:spcPct val="100000"/>
              </a:lnSpc>
              <a:tabLst>
                <a:tab algn="l" pos="0"/>
              </a:tabLst>
            </a:pP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 algn="ctr" defTabSz="914400">
              <a:lnSpc>
                <a:spcPct val="100000"/>
              </a:lnSpc>
              <a:tabLst>
                <a:tab algn="l" pos="0"/>
              </a:tabLst>
            </a:pPr>
            <a:r>
              <a:rPr b="1" lang="ru-RU" sz="1200" spc="-1" strike="noStrike" u="sng">
                <a:solidFill>
                  <a:srgbClr val="ff0000"/>
                </a:solidFill>
                <a:uFillTx/>
                <a:latin typeface="Times New Roman"/>
              </a:rPr>
              <a:t>НЕЛЬЗЯ!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 algn="ctr" defTabSz="914400">
              <a:lnSpc>
                <a:spcPct val="100000"/>
              </a:lnSpc>
              <a:tabLst>
                <a:tab algn="l" pos="0"/>
              </a:tabLst>
            </a:pPr>
            <a:r>
              <a:rPr b="1" lang="ru-RU" sz="1200" spc="-1" strike="noStrike">
                <a:solidFill>
                  <a:srgbClr val="7030a0"/>
                </a:solidFill>
                <a:latin typeface="Arial"/>
              </a:rPr>
              <a:t>Проводить искусственную вентиляцию лёгких изо рта в рот  без использования специальных масок (марли, салфеток), защищающих спасателя от выдоха пострадавшего.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1" lang="ru-RU" sz="1200" spc="-1" strike="noStrike">
                <a:solidFill>
                  <a:srgbClr val="7030a0"/>
                </a:solidFill>
                <a:latin typeface="Arial"/>
              </a:rPr>
              <a:t> 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57" name="Picture 2" descr="C:\Documents and Settings\Ерженкова Людмила\Рабочий стол\памятка -аварии на комм.сетях\1.jpg"/>
          <p:cNvPicPr/>
          <p:nvPr/>
        </p:nvPicPr>
        <p:blipFill>
          <a:blip r:embed="rId2"/>
          <a:stretch/>
        </p:blipFill>
        <p:spPr>
          <a:xfrm>
            <a:off x="3829320" y="1959480"/>
            <a:ext cx="1678680" cy="1897920"/>
          </a:xfrm>
          <a:prstGeom prst="rect">
            <a:avLst/>
          </a:prstGeom>
          <a:ln w="9525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1043</TotalTime>
  <Application>LibreOffice/7.6.4.1$Windows_X86_64 LibreOffice_project/e19e193f88cd6c0525a17fb7a176ed8e6a3e2aa1</Application>
  <AppVersion>15.0000</AppVersion>
  <Words>409</Words>
  <Paragraphs>60</Paragraphs>
  <Company>ОУМЦ по ГО и ЧС Тюменской области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2013-02-07T08:26:02Z</dcterms:created>
  <dc:creator>Людмила Николаевна Ерженкова</dc:creator>
  <dc:description/>
  <dc:language>ru-RU</dc:language>
  <cp:lastModifiedBy>комп</cp:lastModifiedBy>
  <dcterms:modified xsi:type="dcterms:W3CDTF">2023-04-26T05:52:25Z</dcterms:modified>
  <cp:revision>138</cp:revision>
  <dc:subject/>
  <dc:title>Слайд 1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Экран (4:3)</vt:lpwstr>
  </property>
  <property fmtid="{D5CDD505-2E9C-101B-9397-08002B2CF9AE}" pid="3" name="Slides">
    <vt:i4>2</vt:i4>
  </property>
</Properties>
</file>