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_rels/notesSlide2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5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B4A9CB7-5338-4357-9687-1C2CDCC1340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DD1BA2-09C3-4984-A9C2-49A5FADD9372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754879-414E-4DFB-9453-C5B767F00F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9EC064-E794-48CB-AB95-A4B1F4ECF6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901088-6C5E-48E9-87F9-2A62739C591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90875F-302E-47BB-84F8-9C84F1CA3C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4D4EC0-B212-48A9-8861-C3F294F749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364269-2F77-4EEC-9C9E-67FFC54ADD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EE590C-87EF-4758-B12F-BD43442700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3D49D3-6EC2-4112-AD35-39CD0D11AF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B85428-9284-492E-92C5-75B0E0D6C9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9E264D-9F41-4F03-8D40-E71918B4D8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E0B5B2-7BFF-4C6D-B237-FBA27EB211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4B1D3E-9BD7-48E9-B54E-AEC2673EAC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A650E4-8D49-46FF-8BF4-DD5C01842977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3"/>
          <p:cNvSpPr/>
          <p:nvPr/>
        </p:nvSpPr>
        <p:spPr>
          <a:xfrm>
            <a:off x="179640" y="188640"/>
            <a:ext cx="2736000" cy="41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Лесной пожар – </a:t>
            </a: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самопроизвольное или  спровоцированное человеком  возгорание в лесных экосистемах.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Лесные пожары разделяют на три основные группы: верховые, низовые и подземные (почвенные).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Основным виновником лесных пожаров является человек – его небрежность при пользовании в лесу огнем во время работы и отдыха.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Большинство пожаров возникает в местах пикников, сбора грибов и ягод, во время охоты, от брошенной горящей спички, непотушенной сигареты. Во время выстрела охотника вылетевший из ружья пыж начинает тлеть, поджигая сухую траву. В солнечную погоду осколки стекла фокусируют солнечные лучи как собирающие линзы, которые могут послужить причиной возгорания. Не полностью потушенный костер в лесу также служит причиной последующих больших бедствий.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Рисунок 4" descr="C:\Documents and Settings\L_PURTOVA\Мои документы\Загрузки\по4.jpg"/>
          <p:cNvPicPr/>
          <p:nvPr/>
        </p:nvPicPr>
        <p:blipFill>
          <a:blip r:embed="rId1"/>
          <a:srcRect l="3268" t="4189" r="3268" b="6283"/>
          <a:stretch/>
        </p:blipFill>
        <p:spPr>
          <a:xfrm>
            <a:off x="251640" y="4365000"/>
            <a:ext cx="2592000" cy="1944000"/>
          </a:xfrm>
          <a:prstGeom prst="rect">
            <a:avLst/>
          </a:prstGeom>
          <a:ln w="9525">
            <a:noFill/>
          </a:ln>
        </p:spPr>
      </p:pic>
      <p:sp>
        <p:nvSpPr>
          <p:cNvPr id="49" name="TextBox 5"/>
          <p:cNvSpPr/>
          <p:nvPr/>
        </p:nvSpPr>
        <p:spPr>
          <a:xfrm>
            <a:off x="2915640" y="188640"/>
            <a:ext cx="2999880" cy="57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В пожароопасный период в лесу запрещается: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84240" indent="-842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разводить костры, использовать мангалы, другие приспособления для приготовления пищи;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4240" indent="-842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курить, бросать горящие спички, окурки, вытряхивать из курительных трубок горящую золу;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4240" indent="-842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стрелять из оружия, использовать пиротехнические изделия;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4240" indent="-842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оставлять в лесу промасленный или пропитанный бензином, керосином или иными горючими веществами обтирочный материал;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4240" indent="-842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заправлять топливом баки работающих двигателей, выводить для работы технику с неисправной системой питания двигателя, а также курить или пользоваться открытым огнем вблизи машин, заправляемых топливом;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4240" indent="-842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оставлять на освещенной солнцем поляне бутылки, осколки стекла, другой мусор;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4240" indent="-842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выжигать траву, а также стерню на полях.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 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c00000"/>
                </a:solidFill>
                <a:latin typeface="Arial"/>
              </a:rPr>
              <a:t>Лица, виновные в нарушении правил пожарной безопасности, в зависимости от характера нарушений и их последствий, несут дисциплинарную, административную или уголовную ответственность.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6"/>
          <p:cNvSpPr/>
          <p:nvPr/>
        </p:nvSpPr>
        <p:spPr>
          <a:xfrm>
            <a:off x="6000840" y="214200"/>
            <a:ext cx="292860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100" spc="-1" strike="noStrike">
                <a:solidFill>
                  <a:schemeClr val="dk1"/>
                </a:solidFill>
                <a:latin typeface="Arial"/>
              </a:rPr>
              <a:t>Если вы обнаружили очаги возгорания, немедленно известите противопожарную службу по телефону </a:t>
            </a:r>
            <a:r>
              <a:rPr b="1" lang="ru-RU" sz="1100" spc="-1" strike="noStrike">
                <a:solidFill>
                  <a:srgbClr val="ff0000"/>
                </a:solidFill>
                <a:latin typeface="Arial"/>
              </a:rPr>
              <a:t>01 (по мобильному телефону по номеру 101 или 112)!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Если пожар низовой и локальный, можно попытаться потушить пламя самостоятельно.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При тушении пожара действуйте осмотрительно, не уходите далеко от дорог и просек, не теряйте из виду других людей, поддерживайте с ними зрительную и звуковую связь</a:t>
            </a:r>
            <a:r>
              <a:rPr b="0" lang="ru-RU" sz="12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Рисунок 7" descr="C:\Documents and Settings\L_PURTOVA\Мои документы\Загрузки\пож11.jpg"/>
          <p:cNvPicPr/>
          <p:nvPr/>
        </p:nvPicPr>
        <p:blipFill>
          <a:blip r:embed="rId2"/>
          <a:srcRect l="33080" t="14884" r="33770" b="15235"/>
          <a:stretch/>
        </p:blipFill>
        <p:spPr>
          <a:xfrm>
            <a:off x="6156000" y="2637000"/>
            <a:ext cx="2675160" cy="3240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3"/>
          <p:cNvSpPr/>
          <p:nvPr/>
        </p:nvSpPr>
        <p:spPr>
          <a:xfrm>
            <a:off x="179640" y="260640"/>
            <a:ext cx="2808000" cy="44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100" spc="-1" strike="noStrike">
                <a:solidFill>
                  <a:srgbClr val="ff0000"/>
                </a:solidFill>
                <a:latin typeface="Arial"/>
              </a:rPr>
              <a:t>Если у вас нет возможности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100" spc="-1" strike="noStrike">
                <a:solidFill>
                  <a:srgbClr val="ff0000"/>
                </a:solidFill>
                <a:latin typeface="Arial"/>
              </a:rPr>
              <a:t>своими силами справиться с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100" spc="-1" strike="noStrike">
                <a:solidFill>
                  <a:srgbClr val="ff0000"/>
                </a:solidFill>
                <a:latin typeface="Arial"/>
              </a:rPr>
              <a:t>локализацией и тушением пожара: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немедленно предупредите всех находящихся поблизости о необходимости выхода из опасной зоны;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организуйте выход людей на дорогу или просеку, широкую поляну, к берегу реки или водоема, в поле;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выходите из опасной зоны быстро, перпендикулярно направлению движения огня;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если невозможно уйти от пожара, войдите в водоем или накройтесь мокрой одеждой;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оказавшись на открытом пространстве или поляне, дышите, пригнувшись к земле – там воздух менее задымлен;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рот и нос при этом прикройте ватно-марлевой повязкой или тканью;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после выхода из зоны пожара сообщите о его месте, размерах и характере в противопожарную службу, администрацию населенного пункта, лесничество.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Рисунок 4" descr="C:\Documents and Settings\L_PURTOVA\Мои документы\Загрузки\п4.jpg"/>
          <p:cNvPicPr/>
          <p:nvPr/>
        </p:nvPicPr>
        <p:blipFill>
          <a:blip r:embed="rId1"/>
          <a:stretch/>
        </p:blipFill>
        <p:spPr>
          <a:xfrm>
            <a:off x="395640" y="4797000"/>
            <a:ext cx="2571480" cy="1551240"/>
          </a:xfrm>
          <a:prstGeom prst="rect">
            <a:avLst/>
          </a:prstGeom>
          <a:ln w="9525">
            <a:noFill/>
          </a:ln>
        </p:spPr>
      </p:pic>
      <p:sp>
        <p:nvSpPr>
          <p:cNvPr id="54" name="TextBox 5"/>
          <p:cNvSpPr/>
          <p:nvPr/>
        </p:nvSpPr>
        <p:spPr>
          <a:xfrm>
            <a:off x="3060000" y="116640"/>
            <a:ext cx="2785680" cy="49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100" spc="-1" strike="noStrike">
                <a:solidFill>
                  <a:srgbClr val="ff0000"/>
                </a:solidFill>
                <a:latin typeface="Arial"/>
              </a:rPr>
              <a:t>Если есть вероятность приближения огня к вашему населенному пункту, подготовьтесь к возможной эвакуации: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поместите документы, ценные вещи в безопасное, доступное место;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подготовьте к возможному экстренному отъезду транспортные средства;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наденьте хлопчатобумажную или шерстяную одежду, при себе имейте: перчатки, платок, которым можно закрыть лицо, защитные очки или другие средства зашиты глаз;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подготовьте запас еды и питьевой воды;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внимательно следите за информационными сообщениями по телевидению и радио, средствам оповещения, держите связь со своими знакомыми в других районах вашей местности;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indent="-8568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избегайте паники.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chemeClr val="dk1"/>
                </a:solidFill>
                <a:latin typeface="Arial"/>
              </a:rPr>
              <a:t>В случае приближения огня непосредственно к строениям и угрозы массового пожара в населенном пункте срочно проводится эвакуация населения, прежде всего детей, пожилых людей, инвалидов.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6"/>
          <p:cNvSpPr/>
          <p:nvPr/>
        </p:nvSpPr>
        <p:spPr>
          <a:xfrm>
            <a:off x="6084000" y="260640"/>
            <a:ext cx="292860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800" spc="-1" strike="noStrike">
                <a:solidFill>
                  <a:schemeClr val="dk1"/>
                </a:solidFill>
                <a:latin typeface="Arial"/>
              </a:rPr>
              <a:t>Объединенный учебно-методический центр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800" spc="-1" strike="noStrike">
                <a:solidFill>
                  <a:schemeClr val="dk1"/>
                </a:solidFill>
                <a:latin typeface="Arial"/>
              </a:rPr>
              <a:t>По ГО и ЧС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800" spc="-1" strike="noStrike">
                <a:solidFill>
                  <a:schemeClr val="dk1"/>
                </a:solidFill>
                <a:latin typeface="Arial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8"/>
          <p:cNvSpPr/>
          <p:nvPr/>
        </p:nvSpPr>
        <p:spPr>
          <a:xfrm>
            <a:off x="6072120" y="5715000"/>
            <a:ext cx="2785680" cy="88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chemeClr val="accent6">
                    <a:lumMod val="50000"/>
                  </a:schemeClr>
                </a:solidFill>
                <a:latin typeface="Arial"/>
              </a:rPr>
              <a:t>ПАМЯТКА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accent6">
                    <a:lumMod val="50000"/>
                  </a:schemeClr>
                </a:solidFill>
                <a:latin typeface="Arial"/>
              </a:rPr>
              <a:t>ЖИТЕЛЮ ТЮМЕНСКОЙ ОБЛАСТИ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dk1"/>
                </a:solidFill>
                <a:latin typeface="Arial"/>
              </a:rPr>
              <a:t> 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chemeClr val="accent6">
                    <a:lumMod val="50000"/>
                  </a:schemeClr>
                </a:solidFill>
                <a:latin typeface="Arial"/>
              </a:rPr>
              <a:t>Тюмень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" name="Группа 11"/>
          <p:cNvGrpSpPr/>
          <p:nvPr/>
        </p:nvGrpSpPr>
        <p:grpSpPr>
          <a:xfrm>
            <a:off x="6156000" y="1052640"/>
            <a:ext cx="2770200" cy="4646160"/>
            <a:chOff x="6156000" y="1052640"/>
            <a:chExt cx="2770200" cy="4646160"/>
          </a:xfrm>
        </p:grpSpPr>
        <p:pic>
          <p:nvPicPr>
            <p:cNvPr id="58" name="Рисунок 7" descr="C:\Documents and Settings\L_PURTOVA\Мои документы\Загрузки\пп2.jpeg"/>
            <p:cNvPicPr/>
            <p:nvPr/>
          </p:nvPicPr>
          <p:blipFill>
            <a:blip r:embed="rId2"/>
            <a:srcRect l="30338" t="6035" r="28373" b="0"/>
            <a:stretch/>
          </p:blipFill>
          <p:spPr>
            <a:xfrm>
              <a:off x="6156000" y="1196640"/>
              <a:ext cx="2770200" cy="450216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59" name="Text Box 2"/>
            <p:cNvSpPr/>
            <p:nvPr/>
          </p:nvSpPr>
          <p:spPr>
            <a:xfrm>
              <a:off x="6156000" y="1052640"/>
              <a:ext cx="2756520" cy="960120"/>
            </a:xfrm>
            <a:prstGeom prst="rect">
              <a:avLst/>
            </a:prstGeom>
            <a:gradFill rotWithShape="0">
              <a:gsLst>
                <a:gs pos="0">
                  <a:srgbClr val="4b4b4b"/>
                </a:gs>
                <a:gs pos="50000">
                  <a:srgbClr val="6b6b6b"/>
                </a:gs>
                <a:gs pos="100000">
                  <a:srgbClr val="7f7f7f"/>
                </a:gs>
              </a:gsLst>
              <a:lin ang="108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/>
                </a:rPr>
                <a:t>ПРАВИЛА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  <a:spcAft>
                  <a:spcPts val="1001"/>
                </a:spcAft>
                <a:tabLst>
                  <a:tab algn="l" pos="0"/>
                </a:tabLst>
              </a:pPr>
              <a:r>
                <a:rPr b="1" lang="ru-RU" sz="1800" spc="-1" strike="noStrike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/>
                </a:rPr>
                <a:t>поведения при лесном пожаре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60" name="Таблица 10"/>
          <p:cNvGraphicFramePr/>
          <p:nvPr/>
        </p:nvGraphicFramePr>
        <p:xfrm>
          <a:off x="3132000" y="5517360"/>
          <a:ext cx="2448000" cy="780120"/>
        </p:xfrm>
        <a:graphic>
          <a:graphicData uri="http://schemas.openxmlformats.org/drawingml/2006/table">
            <a:tbl>
              <a:tblPr/>
              <a:tblGrid>
                <a:gridCol w="1744560"/>
                <a:gridCol w="703440"/>
              </a:tblGrid>
              <a:tr h="4798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Единая дежурно-диспетчерская служба (ЕДДС)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112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57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Пожарная охрана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01 (101)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" name="Picture 24" descr=""/>
          <p:cNvPicPr/>
          <p:nvPr/>
        </p:nvPicPr>
        <p:blipFill>
          <a:blip r:embed="rId3"/>
          <a:stretch/>
        </p:blipFill>
        <p:spPr>
          <a:xfrm>
            <a:off x="3924000" y="5013000"/>
            <a:ext cx="647640" cy="509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Application>LibreOffice/7.6.4.1$Windows_X86_64 LibreOffice_project/e19e193f88cd6c0525a17fb7a176ed8e6a3e2aa1</Application>
  <AppVersion>15.0000</AppVersion>
  <Words>579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>комп</cp:lastModifiedBy>
  <dcterms:modified xsi:type="dcterms:W3CDTF">2023-02-14T04:41:09Z</dcterms:modified>
  <cp:revision>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</vt:i4>
  </property>
</Properties>
</file>