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_rels/presentation.xml.rels" ContentType="application/vnd.openxmlformats-package.relationship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media/image1.jpeg" ContentType="image/jpeg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6858000" cy="9144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4D481CE-3A7E-46C9-87A3-BCFE1106C7F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47986CF-D5F6-41C6-8005-5359ABCC8682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E268758-6AE7-48F1-8BD2-7861D6644AA5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865" lnSpcReduction="10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242964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865" lnSpcReduction="10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451656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865" lnSpcReduction="10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34272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865" lnSpcReduction="10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/>
          </p:nvPr>
        </p:nvSpPr>
        <p:spPr>
          <a:xfrm>
            <a:off x="242964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865" lnSpcReduction="10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/>
          </p:nvPr>
        </p:nvSpPr>
        <p:spPr>
          <a:xfrm>
            <a:off x="451656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865" lnSpcReduction="10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3EAE935-8EE9-459E-9635-DD46D18DDDE7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28A4EDD-57D8-444A-A72D-F91B6099F78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85B243D-BE57-47E3-AD2A-A49E764133B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51C29C1-632D-49A6-87A1-64118D9E137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5EFAC32-34AC-42CE-A367-B2DE688C870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514440" y="2840400"/>
            <a:ext cx="5829120" cy="908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FD791C1-1079-4003-A775-17452DE08DC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415FCF2-EEB1-4016-A3B2-CBD03657617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E1118B6-B426-4434-9466-4902DA7819E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55816AF-C868-4F1B-A531-AC32A291109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ru-RU" sz="4400" spc="-1" strike="noStrike">
                <a:solidFill>
                  <a:schemeClr val="dk1"/>
                </a:solidFill>
                <a:latin typeface="Calibri"/>
              </a:rPr>
              <a:t>Образец заголовка</a:t>
            </a:r>
            <a:endParaRPr b="0" lang="ru-RU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343080" y="8475120"/>
            <a:ext cx="1599840" cy="486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&lt;дата/время&gt;</a:t>
            </a:r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2343240" y="8475120"/>
            <a:ext cx="2171520" cy="486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4915080" y="8475120"/>
            <a:ext cx="1599840" cy="486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ACA5EB97-7BDD-4B66-8327-EA9CDB1AEDFE}" type="slidenum">
              <a: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"/>
          <p:cNvSpPr/>
          <p:nvPr/>
        </p:nvSpPr>
        <p:spPr>
          <a:xfrm>
            <a:off x="0" y="0"/>
            <a:ext cx="6857640" cy="45684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>
            <a:spAutoFit/>
          </a:bodyPr>
          <a:p>
            <a:pPr defTabSz="914400">
              <a:lnSpc>
                <a:spcPct val="100000"/>
              </a:lnSpc>
            </a:pP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1" name="Rectangle 4"/>
          <p:cNvSpPr/>
          <p:nvPr/>
        </p:nvSpPr>
        <p:spPr>
          <a:xfrm>
            <a:off x="241200" y="521640"/>
            <a:ext cx="6484680" cy="4529880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tIns="0" bIns="0" anchor="ctr">
            <a:spAutoFit/>
          </a:bodyPr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1" lang="ru-RU" sz="2000" spc="-1" strike="noStrike">
                <a:solidFill>
                  <a:srgbClr val="c00000"/>
                </a:solidFill>
                <a:latin typeface="Arial"/>
                <a:ea typeface="Times New Roman"/>
              </a:rPr>
              <a:t>ПРОСТЕЙШИЕ СРЕДСТВА ЗАЩИТЫ 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1" lang="ru-RU" sz="2000" spc="-1" strike="noStrike">
                <a:solidFill>
                  <a:srgbClr val="c00000"/>
                </a:solidFill>
                <a:latin typeface="Arial"/>
                <a:ea typeface="Times New Roman"/>
              </a:rPr>
              <a:t>ОРГАНОВ ДЫХАНИЯ 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  <a:tabLst>
                <a:tab algn="l" pos="0"/>
              </a:tabLst>
            </a:pPr>
            <a:r>
              <a:rPr b="1" lang="ru-RU" sz="1400" spc="-1" strike="noStrike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b="0" lang="ru-RU" sz="1400" spc="-1" strike="noStrike">
                <a:solidFill>
                  <a:srgbClr val="002060"/>
                </a:solidFill>
                <a:latin typeface="Arial"/>
                <a:ea typeface="Times New Roman"/>
              </a:rPr>
              <a:t>Когда нет ни противогаза, ни респиратора, то есть средств защиты, изготовленных промышленностью, можно воспользоваться простейшей ватно-марлевой повязкой и противопыльной тканевой маской (ПТМ</a:t>
            </a:r>
            <a:r>
              <a:rPr b="0" lang="ru-RU" sz="1400" spc="-1" strike="noStrike">
                <a:solidFill>
                  <a:srgbClr val="000000"/>
                </a:solidFill>
                <a:latin typeface="Arial"/>
                <a:ea typeface="Times New Roman"/>
              </a:rPr>
              <a:t>).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1" lang="ru-RU" sz="1000" spc="-1" strike="noStrike">
                <a:solidFill>
                  <a:schemeClr val="dk1"/>
                </a:solidFill>
                <a:latin typeface="Arial"/>
                <a:ea typeface="Calibri"/>
              </a:rPr>
              <a:t>     </a:t>
            </a: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1" lang="ru-RU" sz="1400" spc="-1" strike="noStrike">
                <a:solidFill>
                  <a:schemeClr val="dk1"/>
                </a:solidFill>
                <a:latin typeface="Arial"/>
                <a:ea typeface="Calibri"/>
              </a:rPr>
              <a:t>   </a:t>
            </a:r>
            <a:r>
              <a:rPr b="1" lang="ru-RU" sz="1400" spc="-1" strike="noStrike">
                <a:solidFill>
                  <a:srgbClr val="c00000"/>
                </a:solidFill>
                <a:latin typeface="Arial"/>
                <a:ea typeface="Calibri"/>
              </a:rPr>
              <a:t>РЕКОМЕНДАЦИИ К ПРИМЕНЕНИЮ: 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  <a:buClr>
                <a:srgbClr val="10243e"/>
              </a:buClr>
              <a:buFont typeface="Wingdings" charset="2"/>
              <a:buChar char=""/>
              <a:tabLst>
                <a:tab algn="l" pos="0"/>
              </a:tabLst>
            </a:pPr>
            <a:r>
              <a:rPr b="0" lang="ru-RU" sz="1400" spc="-1" strike="noStrike">
                <a:solidFill>
                  <a:schemeClr val="dk2">
                    <a:lumMod val="50000"/>
                  </a:schemeClr>
                </a:solidFill>
                <a:latin typeface="Arial"/>
                <a:ea typeface="Calibri"/>
              </a:rPr>
              <a:t> </a:t>
            </a:r>
            <a:r>
              <a:rPr b="0" lang="ru-RU" sz="1400" spc="-1" strike="noStrike">
                <a:solidFill>
                  <a:schemeClr val="dk2">
                    <a:lumMod val="50000"/>
                  </a:schemeClr>
                </a:solidFill>
                <a:latin typeface="Arial"/>
                <a:ea typeface="Calibri"/>
              </a:rPr>
              <a:t>Защита от болезней, передающихся воздушно-капельным путем (грипп, 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ru-RU" sz="1400" spc="-1" strike="noStrike">
                <a:solidFill>
                  <a:schemeClr val="dk2">
                    <a:lumMod val="50000"/>
                  </a:schemeClr>
                </a:solidFill>
                <a:latin typeface="Arial"/>
                <a:ea typeface="Calibri"/>
              </a:rPr>
              <a:t>     </a:t>
            </a:r>
            <a:r>
              <a:rPr b="0" lang="ru-RU" sz="1400" spc="-1" strike="noStrike">
                <a:solidFill>
                  <a:schemeClr val="dk2">
                    <a:lumMod val="50000"/>
                  </a:schemeClr>
                </a:solidFill>
                <a:latin typeface="Arial"/>
                <a:ea typeface="Calibri"/>
              </a:rPr>
              <a:t>дифтерия). 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  <a:buClr>
                <a:srgbClr val="10243e"/>
              </a:buClr>
              <a:buFont typeface="Wingdings" charset="2"/>
              <a:buChar char=""/>
              <a:tabLst>
                <a:tab algn="l" pos="0"/>
              </a:tabLst>
            </a:pPr>
            <a:r>
              <a:rPr b="0" lang="ru-RU" sz="1400" spc="-1" strike="noStrike">
                <a:solidFill>
                  <a:schemeClr val="dk2">
                    <a:lumMod val="50000"/>
                  </a:schemeClr>
                </a:solidFill>
                <a:latin typeface="Arial"/>
                <a:ea typeface="Calibri"/>
              </a:rPr>
              <a:t> </a:t>
            </a:r>
            <a:r>
              <a:rPr b="0" lang="ru-RU" sz="1400" spc="-1" strike="noStrike">
                <a:solidFill>
                  <a:schemeClr val="dk2">
                    <a:lumMod val="50000"/>
                  </a:schemeClr>
                </a:solidFill>
                <a:latin typeface="Arial"/>
                <a:ea typeface="Calibri"/>
              </a:rPr>
              <a:t>Высокое содержание в воздухе пыли, дыма, смога. Марлевое изделие 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ru-RU" sz="1400" spc="-1" strike="noStrike">
                <a:solidFill>
                  <a:schemeClr val="dk2">
                    <a:lumMod val="50000"/>
                  </a:schemeClr>
                </a:solidFill>
                <a:latin typeface="Arial"/>
                <a:ea typeface="Calibri"/>
              </a:rPr>
              <a:t>     </a:t>
            </a:r>
            <a:r>
              <a:rPr b="0" lang="ru-RU" sz="1400" spc="-1" strike="noStrike">
                <a:solidFill>
                  <a:schemeClr val="dk2">
                    <a:lumMod val="50000"/>
                  </a:schemeClr>
                </a:solidFill>
                <a:latin typeface="Arial"/>
                <a:ea typeface="Calibri"/>
              </a:rPr>
              <a:t>следует увлажнить водой. 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  <a:buClr>
                <a:srgbClr val="10243e"/>
              </a:buClr>
              <a:buFont typeface="Wingdings" charset="2"/>
              <a:buChar char=""/>
              <a:tabLst>
                <a:tab algn="l" pos="0"/>
              </a:tabLst>
            </a:pPr>
            <a:r>
              <a:rPr b="0" lang="ru-RU" sz="1400" spc="-1" strike="noStrike">
                <a:solidFill>
                  <a:schemeClr val="dk2">
                    <a:lumMod val="50000"/>
                  </a:schemeClr>
                </a:solidFill>
                <a:latin typeface="Arial"/>
                <a:ea typeface="Calibri"/>
              </a:rPr>
              <a:t> </a:t>
            </a:r>
            <a:r>
              <a:rPr b="0" lang="ru-RU" sz="1400" spc="-1" strike="noStrike">
                <a:solidFill>
                  <a:schemeClr val="dk2">
                    <a:lumMod val="50000"/>
                  </a:schemeClr>
                </a:solidFill>
                <a:latin typeface="Arial"/>
                <a:ea typeface="Calibri"/>
              </a:rPr>
              <a:t>При пожаре поможет защититься от ядовитых продуктов сгорания и 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ru-RU" sz="1400" spc="-1" strike="noStrike">
                <a:solidFill>
                  <a:schemeClr val="dk2">
                    <a:lumMod val="50000"/>
                  </a:schemeClr>
                </a:solidFill>
                <a:latin typeface="Arial"/>
                <a:ea typeface="Calibri"/>
              </a:rPr>
              <a:t>     </a:t>
            </a:r>
            <a:r>
              <a:rPr b="0" lang="ru-RU" sz="1400" spc="-1" strike="noStrike">
                <a:solidFill>
                  <a:schemeClr val="dk2">
                    <a:lumMod val="50000"/>
                  </a:schemeClr>
                </a:solidFill>
                <a:latin typeface="Arial"/>
                <a:ea typeface="Calibri"/>
              </a:rPr>
              <a:t>дыма на некоторое время. 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  <a:buClr>
                <a:srgbClr val="10243e"/>
              </a:buClr>
              <a:buFont typeface="Wingdings" charset="2"/>
              <a:buChar char=""/>
              <a:tabLst>
                <a:tab algn="l" pos="0"/>
              </a:tabLst>
            </a:pPr>
            <a:r>
              <a:rPr b="0" lang="ru-RU" sz="1400" spc="-1" strike="noStrike">
                <a:solidFill>
                  <a:schemeClr val="dk2">
                    <a:lumMod val="50000"/>
                  </a:schemeClr>
                </a:solidFill>
                <a:latin typeface="Arial"/>
                <a:ea typeface="Calibri"/>
              </a:rPr>
              <a:t> </a:t>
            </a:r>
            <a:r>
              <a:rPr b="0" lang="ru-RU" sz="1400" spc="-1" strike="noStrike">
                <a:solidFill>
                  <a:schemeClr val="dk2">
                    <a:lumMod val="50000"/>
                  </a:schemeClr>
                </a:solidFill>
                <a:latin typeface="Arial"/>
                <a:ea typeface="Calibri"/>
              </a:rPr>
              <a:t>При бактериологической атаке, когда идет распыление ядовитых газов. 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  <a:buClr>
                <a:srgbClr val="10243e"/>
              </a:buClr>
              <a:buFont typeface="Wingdings" charset="2"/>
              <a:buChar char=""/>
              <a:tabLst>
                <a:tab algn="l" pos="0"/>
              </a:tabLst>
            </a:pPr>
            <a:r>
              <a:rPr b="0" lang="ru-RU" sz="1400" spc="-1" strike="noStrike">
                <a:solidFill>
                  <a:schemeClr val="dk2">
                    <a:lumMod val="50000"/>
                  </a:schemeClr>
                </a:solidFill>
                <a:latin typeface="Arial"/>
                <a:ea typeface="Calibri"/>
              </a:rPr>
              <a:t> </a:t>
            </a:r>
            <a:r>
              <a:rPr b="0" lang="ru-RU" sz="1400" spc="-1" strike="noStrike">
                <a:solidFill>
                  <a:schemeClr val="dk2">
                    <a:lumMod val="50000"/>
                  </a:schemeClr>
                </a:solidFill>
                <a:latin typeface="Arial"/>
                <a:ea typeface="Calibri"/>
              </a:rPr>
              <a:t>При аварии на атомной станции средство защиты сможет обеспечить 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ru-RU" sz="1400" spc="-1" strike="noStrike">
                <a:solidFill>
                  <a:schemeClr val="dk2">
                    <a:lumMod val="50000"/>
                  </a:schemeClr>
                </a:solidFill>
                <a:latin typeface="Arial"/>
                <a:ea typeface="Calibri"/>
              </a:rPr>
              <a:t>    </a:t>
            </a:r>
            <a:r>
              <a:rPr b="0" lang="ru-RU" sz="1400" spc="-1" strike="noStrike">
                <a:solidFill>
                  <a:schemeClr val="dk2">
                    <a:lumMod val="50000"/>
                  </a:schemeClr>
                </a:solidFill>
                <a:latin typeface="Arial"/>
                <a:ea typeface="Calibri"/>
              </a:rPr>
              <a:t>фильтрацию радиоактивной пыли. 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  <a:buClr>
                <a:srgbClr val="10243e"/>
              </a:buClr>
              <a:buFont typeface="Wingdings" charset="2"/>
              <a:buChar char=""/>
              <a:tabLst>
                <a:tab algn="l" pos="0"/>
              </a:tabLst>
            </a:pPr>
            <a:r>
              <a:rPr b="0" lang="ru-RU" sz="1400" spc="-1" strike="noStrike">
                <a:solidFill>
                  <a:schemeClr val="dk2">
                    <a:lumMod val="50000"/>
                  </a:schemeClr>
                </a:solidFill>
                <a:latin typeface="Arial"/>
                <a:ea typeface="Calibri"/>
              </a:rPr>
              <a:t> </a:t>
            </a:r>
            <a:r>
              <a:rPr b="0" lang="ru-RU" sz="1400" spc="-1" strike="noStrike">
                <a:solidFill>
                  <a:schemeClr val="dk2">
                    <a:lumMod val="50000"/>
                  </a:schemeClr>
                </a:solidFill>
                <a:latin typeface="Arial"/>
                <a:ea typeface="Calibri"/>
              </a:rPr>
              <a:t>Заражение воздушной среды парами аммиака или хлора.</a:t>
            </a:r>
            <a:r>
              <a:rPr b="1" lang="ru-RU" sz="1400" spc="-1" strike="noStrike">
                <a:solidFill>
                  <a:schemeClr val="dk2">
                    <a:lumMod val="50000"/>
                  </a:schemeClr>
                </a:solidFill>
                <a:latin typeface="Arial"/>
                <a:ea typeface="Times New Roman"/>
              </a:rPr>
              <a:t>              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  <a:tabLst>
                <a:tab algn="l" pos="0"/>
              </a:tabLst>
            </a:pPr>
            <a:r>
              <a:rPr b="1" lang="ru-RU" sz="1400" spc="-1" strike="noStrike">
                <a:solidFill>
                  <a:srgbClr val="c00000"/>
                </a:solidFill>
                <a:latin typeface="Arial"/>
                <a:ea typeface="Times New Roman"/>
              </a:rPr>
              <a:t>ПАМЯТКА ПО ИЗГОТОВЛЕНИЮ ВАТНО-МАРЛЕВОЙ ПОВЯЗКИ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ru-RU" sz="1300" spc="-1" strike="noStrike">
                <a:solidFill>
                  <a:srgbClr val="002060"/>
                </a:solidFill>
                <a:latin typeface="Calibri"/>
                <a:ea typeface="Times New Roman"/>
              </a:rPr>
              <a:t> </a:t>
            </a:r>
            <a:endParaRPr b="0" lang="ru-RU" sz="1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Rectangle 5"/>
          <p:cNvSpPr/>
          <p:nvPr/>
        </p:nvSpPr>
        <p:spPr>
          <a:xfrm>
            <a:off x="260640" y="6457680"/>
            <a:ext cx="6368400" cy="2423880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ctr">
            <a:spAutoFit/>
          </a:bodyPr>
          <a:p>
            <a:pPr algn="just" defTabSz="914400">
              <a:lnSpc>
                <a:spcPct val="100000"/>
              </a:lnSpc>
              <a:tabLst>
                <a:tab algn="l" pos="0"/>
              </a:tabLst>
            </a:pPr>
            <a:r>
              <a:rPr b="0" lang="ru-RU" sz="1300" spc="-1" strike="noStrike">
                <a:solidFill>
                  <a:srgbClr val="000000"/>
                </a:solidFill>
                <a:latin typeface="Arial"/>
                <a:ea typeface="Times New Roman"/>
              </a:rPr>
              <a:t>         </a:t>
            </a:r>
            <a:endParaRPr b="0" lang="ru-RU" sz="13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  <a:tabLst>
                <a:tab algn="l" pos="0"/>
              </a:tabLst>
            </a:pPr>
            <a:r>
              <a:rPr b="0" lang="ru-RU" sz="1300" spc="-1" strike="noStrike">
                <a:solidFill>
                  <a:srgbClr val="002060"/>
                </a:solidFill>
                <a:latin typeface="Arial"/>
                <a:ea typeface="Times New Roman"/>
              </a:rPr>
              <a:t>      </a:t>
            </a:r>
            <a:r>
              <a:rPr b="0" lang="ru-RU" sz="1400" spc="-1" strike="noStrike">
                <a:solidFill>
                  <a:srgbClr val="002060"/>
                </a:solidFill>
                <a:latin typeface="Arial"/>
                <a:ea typeface="Times New Roman"/>
              </a:rPr>
              <a:t>Посередине отреза марли 100х50см поместите слой ваты 20х30см. Загните с двух сторон, длинные завязки без ваты разрежьте на две части 30-35 см от края. Они и будут служить завязками. 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  <a:tabLst>
                <a:tab algn="l" pos="0"/>
              </a:tabLst>
            </a:pPr>
            <a:r>
              <a:rPr b="0" lang="ru-RU" sz="1400" spc="-1" strike="noStrike">
                <a:solidFill>
                  <a:srgbClr val="002060"/>
                </a:solidFill>
                <a:latin typeface="Arial"/>
                <a:ea typeface="Times New Roman"/>
              </a:rPr>
              <a:t>       </a:t>
            </a:r>
            <a:r>
              <a:rPr b="0" lang="ru-RU" sz="1400" spc="-1" strike="noStrike">
                <a:solidFill>
                  <a:srgbClr val="002060"/>
                </a:solidFill>
                <a:latin typeface="Arial"/>
                <a:ea typeface="Times New Roman"/>
              </a:rPr>
              <a:t>Противопыльная тканевая маска (ПТМ) состоит из корпуса и крепления. Корпус делается из четырех-пяти слоев ткани. Для верхнего слоя пригодны бязь, штапельное полотно, миткаль, трикотаж, для внутренних слоев — фланель, бумазея, хлопчатобумажная или шерстяная ткань с начесом (материал для нижнего слоя маски, прилегающего к лицу, не должен линять). Крепление маски изготавливается из одного слоя любой тонкой материи. 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3" name="Рисунок 4" descr="ььь"/>
          <p:cNvPicPr/>
          <p:nvPr/>
        </p:nvPicPr>
        <p:blipFill>
          <a:blip r:embed="rId1"/>
          <a:stretch/>
        </p:blipFill>
        <p:spPr>
          <a:xfrm>
            <a:off x="1845000" y="4860000"/>
            <a:ext cx="2990160" cy="1728000"/>
          </a:xfrm>
          <a:prstGeom prst="rect">
            <a:avLst/>
          </a:prstGeom>
          <a:ln w="0">
            <a:noFill/>
          </a:ln>
        </p:spPr>
      </p:pic>
      <p:sp>
        <p:nvSpPr>
          <p:cNvPr id="44" name="Rectangle 2"/>
          <p:cNvSpPr/>
          <p:nvPr/>
        </p:nvSpPr>
        <p:spPr>
          <a:xfrm>
            <a:off x="70560" y="62640"/>
            <a:ext cx="6720840" cy="9009720"/>
          </a:xfrm>
          <a:prstGeom prst="rect">
            <a:avLst/>
          </a:prstGeom>
          <a:solidFill>
            <a:srgbClr val="b7ffe2">
              <a:alpha val="30000"/>
            </a:srgbClr>
          </a:solidFill>
          <a:ln w="127000">
            <a:solidFill>
              <a:srgbClr val="0070c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numCol="1" spcCol="0" anchor="t">
            <a:noAutofit/>
          </a:bodyPr>
          <a:p>
            <a:pPr defTabSz="914400">
              <a:lnSpc>
                <a:spcPct val="100000"/>
              </a:lnSpc>
            </a:pP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</TotalTime>
  <Application>LibreOffice/7.6.4.1$Windows_X86_64 LibreOffice_project/e19e193f88cd6c0525a17fb7a176ed8e6a3e2aa1</Application>
  <AppVersion>15.0000</AppVersion>
  <Words>128</Words>
  <Paragraphs>22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2022-11-29T08:11:27Z</dcterms:created>
  <dc:creator>User</dc:creator>
  <dc:description/>
  <dc:language>ru-RU</dc:language>
  <cp:lastModifiedBy>User</cp:lastModifiedBy>
  <dcterms:modified xsi:type="dcterms:W3CDTF">2022-12-01T04:04:44Z</dcterms:modified>
  <cp:revision>8</cp:revision>
  <dc:subject/>
  <dc:title>Слайд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Экран (4:3)</vt:lpwstr>
  </property>
  <property fmtid="{D5CDD505-2E9C-101B-9397-08002B2CF9AE}" pid="3" name="Slides">
    <vt:i4>1</vt:i4>
  </property>
</Properties>
</file>