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media/image1.jpeg" ContentType="image/jpeg"/>
  <Override PartName="/ppt/media/image2.jpeg" ContentType="image/jpeg"/>
  <Override PartName="/ppt/media/image3.png" ContentType="image/png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5B111F0-ABBD-431C-952A-2151AC0CE5F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54A59D3-6F35-4B21-AD91-CEFCCF6B18F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81B49FA-E048-4F76-9DC6-C68C53A07BCA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9018D98-6737-4283-985D-39413B559C6C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CA6A564-7BFB-4BA5-9467-4D6442F68AB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BDE1DD0-F13E-402F-B7FF-5CF33938EF6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35CF83B-C97E-4ECA-8701-AEBF94C84EF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1F9E235-E31E-4042-B35D-527D45C81F98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3398884-AAB5-4A7B-87ED-71B915224D4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84B1111-D423-4B2C-BFD8-E19258ABAC3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5FEC7B4-B24B-4F32-BC9E-FF2BC20D3AE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EDC64C3-0468-4DD1-A042-9D42C130F2A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eeece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ru-RU" sz="4400" spc="-1" strike="noStrike">
                <a:solidFill>
                  <a:schemeClr val="dk1"/>
                </a:solidFill>
                <a:latin typeface="Calibri"/>
              </a:rPr>
              <a:t>Образец заголовка</a:t>
            </a:r>
            <a:endParaRPr b="0" lang="ru-RU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FC2E1EF6-8366-4072-B8ED-5238B287B1CC}" type="slidenum">
              <a: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chemeClr val="dk1"/>
                </a:solidFill>
                <a:latin typeface="Calibri"/>
              </a:rPr>
              <a:t>Для правки структуры щёлкните мышью</a:t>
            </a: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400" spc="-1" strike="noStrike">
                <a:solidFill>
                  <a:schemeClr val="dk1"/>
                </a:solidFill>
                <a:latin typeface="Calibri"/>
              </a:rPr>
              <a:t>Второй уровень структуры</a:t>
            </a:r>
            <a:endParaRPr b="0" lang="ru-RU" sz="2400" spc="-1" strike="noStrike">
              <a:solidFill>
                <a:schemeClr val="dk1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chemeClr val="dk1"/>
                </a:solidFill>
                <a:latin typeface="Calibri"/>
              </a:rPr>
              <a:t>Третий уровень структуры</a:t>
            </a: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chemeClr val="dk1"/>
                </a:solidFill>
                <a:latin typeface="Calibri"/>
              </a:rPr>
              <a:t>Четвёртый уровень структуры</a:t>
            </a: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chemeClr val="dk1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chemeClr val="dk1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chemeClr val="dk1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"/>
          <p:cNvPicPr/>
          <p:nvPr/>
        </p:nvPicPr>
        <p:blipFill>
          <a:blip r:embed="rId1"/>
          <a:stretch/>
        </p:blipFill>
        <p:spPr>
          <a:xfrm>
            <a:off x="5940000" y="0"/>
            <a:ext cx="3203640" cy="6857640"/>
          </a:xfrm>
          <a:prstGeom prst="rect">
            <a:avLst/>
          </a:prstGeom>
          <a:ln w="9525">
            <a:noFill/>
          </a:ln>
        </p:spPr>
      </p:pic>
      <p:sp>
        <p:nvSpPr>
          <p:cNvPr id="42" name="TextBox 2"/>
          <p:cNvSpPr/>
          <p:nvPr/>
        </p:nvSpPr>
        <p:spPr>
          <a:xfrm>
            <a:off x="107640" y="140760"/>
            <a:ext cx="2808000" cy="6323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 defTabSz="914400">
              <a:lnSpc>
                <a:spcPct val="100000"/>
              </a:lnSpc>
            </a:pPr>
            <a:r>
              <a:rPr b="0" lang="ru-RU" sz="1000" spc="-1" strike="noStrike">
                <a:solidFill>
                  <a:schemeClr val="dk1"/>
                </a:solidFill>
                <a:latin typeface="Arial"/>
              </a:rPr>
              <a:t>    </a:t>
            </a:r>
            <a:r>
              <a:rPr b="0" lang="ru-RU" sz="1050" spc="-1" strike="noStrike">
                <a:solidFill>
                  <a:schemeClr val="dk1"/>
                </a:solidFill>
                <a:latin typeface="Arial"/>
              </a:rPr>
              <a:t>В мире очень распространены опасные инфекции, переносимые клещами. Они связаны с поражением жизненно важных систем организма, что ведет к потере трудоспособности, тяжелым осложнениям и нередко - к летальным исходам. В России одним из наиболее распространенных, тяжелых и опасных заболеваний из этой группы является </a:t>
            </a:r>
            <a:r>
              <a:rPr b="1" lang="ru-RU" sz="1050" spc="-1" strike="noStrike">
                <a:solidFill>
                  <a:schemeClr val="accent6">
                    <a:lumMod val="50000"/>
                  </a:schemeClr>
                </a:solidFill>
                <a:latin typeface="Arial"/>
              </a:rPr>
              <a:t>клещевой вирусный энцефалит.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r>
              <a:rPr b="0" lang="ru-RU" sz="1050" spc="-1" strike="noStrike">
                <a:solidFill>
                  <a:schemeClr val="dk1"/>
                </a:solidFill>
                <a:latin typeface="Arial"/>
              </a:rPr>
              <a:t>    </a:t>
            </a:r>
            <a:r>
              <a:rPr b="0" lang="ru-RU" sz="1050" spc="-1" strike="noStrike">
                <a:solidFill>
                  <a:schemeClr val="dk1"/>
                </a:solidFill>
                <a:latin typeface="Arial"/>
              </a:rPr>
              <a:t>Ежегодно за медицинской помощью после укуса клеща обращаются около 500 тысяч людей, из них каждый пятый - ребенок.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r>
              <a:rPr b="0" lang="ru-RU" sz="1050" spc="-1" strike="noStrike">
                <a:solidFill>
                  <a:schemeClr val="dk1"/>
                </a:solidFill>
                <a:latin typeface="Arial"/>
              </a:rPr>
              <a:t>    </a:t>
            </a:r>
            <a:r>
              <a:rPr b="0" lang="ru-RU" sz="1050" spc="-1" strike="noStrike">
                <a:solidFill>
                  <a:schemeClr val="dk1"/>
                </a:solidFill>
                <a:latin typeface="Arial"/>
              </a:rPr>
              <a:t>В среднем в 6 клещах из 100 содержится вирус клещевого энцефалита, а в 15 - возбудитель бореллиоза.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r>
              <a:rPr b="0" lang="ru-RU" sz="1050" spc="-1" strike="noStrike">
                <a:solidFill>
                  <a:schemeClr val="dk1"/>
                </a:solidFill>
                <a:latin typeface="Arial"/>
              </a:rPr>
              <a:t>   </a:t>
            </a:r>
            <a:r>
              <a:rPr b="0" lang="ru-RU" sz="1050" spc="-1" strike="noStrike">
                <a:solidFill>
                  <a:schemeClr val="dk1"/>
                </a:solidFill>
                <a:latin typeface="Arial"/>
              </a:rPr>
              <a:t>Укус клеща происходит безболезненно.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1" lang="ru-RU" sz="1050" spc="-1" strike="noStrike">
                <a:solidFill>
                  <a:srgbClr val="c00000"/>
                </a:solidFill>
                <a:latin typeface="Arial"/>
              </a:rPr>
              <a:t>Клещевой вирусный энцефалит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r>
              <a:rPr b="0" lang="ru-RU" sz="1050" spc="-1" strike="noStrike">
                <a:solidFill>
                  <a:schemeClr val="dk1"/>
                </a:solidFill>
                <a:latin typeface="Arial"/>
              </a:rPr>
              <a:t>Для заболевания характерна весенне-</a:t>
            </a:r>
            <a:br>
              <a:rPr sz="1050"/>
            </a:br>
            <a:r>
              <a:rPr b="0" lang="ru-RU" sz="1050" spc="-1" strike="noStrike">
                <a:solidFill>
                  <a:schemeClr val="dk1"/>
                </a:solidFill>
                <a:latin typeface="Arial"/>
              </a:rPr>
              <a:t>осенняя сезонность, связанная с</a:t>
            </a:r>
            <a:br>
              <a:rPr sz="1050"/>
            </a:br>
            <a:r>
              <a:rPr b="0" lang="ru-RU" sz="1050" spc="-1" strike="noStrike">
                <a:solidFill>
                  <a:schemeClr val="dk1"/>
                </a:solidFill>
                <a:latin typeface="Arial"/>
              </a:rPr>
              <a:t>периодом наибольшей активности</a:t>
            </a:r>
            <a:br>
              <a:rPr sz="1050"/>
            </a:br>
            <a:r>
              <a:rPr b="0" lang="ru-RU" sz="1050" spc="-1" strike="noStrike">
                <a:solidFill>
                  <a:schemeClr val="dk1"/>
                </a:solidFill>
                <a:latin typeface="Arial"/>
              </a:rPr>
              <a:t>клещей. Инкубационный период 10-14</a:t>
            </a:r>
            <a:br>
              <a:rPr sz="1050"/>
            </a:br>
            <a:r>
              <a:rPr b="0" lang="ru-RU" sz="1050" spc="-1" strike="noStrike">
                <a:solidFill>
                  <a:schemeClr val="dk1"/>
                </a:solidFill>
                <a:latin typeface="Arial"/>
              </a:rPr>
              <a:t>дней.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r>
              <a:rPr b="0" lang="ru-RU" sz="1050" spc="-1" strike="noStrike">
                <a:solidFill>
                  <a:schemeClr val="dk1"/>
                </a:solidFill>
                <a:latin typeface="Arial"/>
              </a:rPr>
              <a:t>Болезнь</a:t>
            </a:r>
            <a:r>
              <a:rPr b="0" lang="ru-RU" sz="1050" spc="-1" strike="noStrike">
                <a:solidFill>
                  <a:schemeClr val="dk1"/>
                </a:solidFill>
                <a:latin typeface="Arial"/>
              </a:rPr>
              <a:t>	</a:t>
            </a:r>
            <a:r>
              <a:rPr b="0" lang="ru-RU" sz="1050" spc="-1" strike="noStrike">
                <a:solidFill>
                  <a:schemeClr val="dk1"/>
                </a:solidFill>
                <a:latin typeface="Arial"/>
              </a:rPr>
              <a:t>начинается</a:t>
            </a:r>
            <a:r>
              <a:rPr b="0" lang="ru-RU" sz="1050" spc="-1" strike="noStrike">
                <a:solidFill>
                  <a:schemeClr val="dk1"/>
                </a:solidFill>
                <a:latin typeface="Arial"/>
              </a:rPr>
              <a:t>	</a:t>
            </a:r>
            <a:r>
              <a:rPr b="0" lang="ru-RU" sz="1050" spc="-1" strike="noStrike">
                <a:solidFill>
                  <a:schemeClr val="dk1"/>
                </a:solidFill>
                <a:latin typeface="Arial"/>
              </a:rPr>
              <a:t>остро,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r>
              <a:rPr b="0" lang="ru-RU" sz="1050" spc="-1" strike="noStrike">
                <a:solidFill>
                  <a:schemeClr val="dk1"/>
                </a:solidFill>
                <a:latin typeface="Arial"/>
              </a:rPr>
              <a:t>сопровождается ознобом, сильной</a:t>
            </a:r>
            <a:br>
              <a:rPr sz="1050"/>
            </a:br>
            <a:r>
              <a:rPr b="0" lang="ru-RU" sz="1050" spc="-1" strike="noStrike">
                <a:solidFill>
                  <a:schemeClr val="dk1"/>
                </a:solidFill>
                <a:latin typeface="Arial"/>
              </a:rPr>
              <a:t>головной болью, резким подъемом</a:t>
            </a:r>
            <a:br>
              <a:rPr sz="1050"/>
            </a:br>
            <a:r>
              <a:rPr b="0" lang="ru-RU" sz="1050" spc="-1" strike="noStrike">
                <a:solidFill>
                  <a:schemeClr val="dk1"/>
                </a:solidFill>
                <a:latin typeface="Arial"/>
              </a:rPr>
              <a:t>температуры до 39 °С, тошнотой, рвотой, мышечными болями в области шеи и плеч.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r>
              <a:rPr b="1" lang="ru-RU" sz="1050" spc="-1" strike="noStrike">
                <a:solidFill>
                  <a:srgbClr val="c00000"/>
                </a:solidFill>
                <a:latin typeface="Arial"/>
              </a:rPr>
              <a:t>Клещевой бореллиоз </a:t>
            </a:r>
            <a:r>
              <a:rPr b="0" lang="ru-RU" sz="1050" spc="-1" strike="noStrike">
                <a:solidFill>
                  <a:schemeClr val="dk1"/>
                </a:solidFill>
                <a:latin typeface="Arial"/>
              </a:rPr>
              <a:t>- инфекция с</a:t>
            </a:r>
            <a:br>
              <a:rPr sz="1050"/>
            </a:br>
            <a:r>
              <a:rPr b="0" lang="ru-RU" sz="1050" spc="-1" strike="noStrike">
                <a:solidFill>
                  <a:schemeClr val="dk1"/>
                </a:solidFill>
                <a:latin typeface="Arial"/>
              </a:rPr>
              <a:t>острым или хроническим течением, при которой возможно поражение кожи, нервной, сердечно-сосудистой систем, печени и опорно-двигательного аппарата. Инкубационный период от 2 до 30 дней. Вакцины против клещевого бореллиоза нет.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TextBox 4"/>
          <p:cNvSpPr/>
          <p:nvPr/>
        </p:nvSpPr>
        <p:spPr>
          <a:xfrm>
            <a:off x="2988000" y="188640"/>
            <a:ext cx="2880000" cy="6003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 defTabSz="914400">
              <a:lnSpc>
                <a:spcPct val="100000"/>
              </a:lnSpc>
            </a:pPr>
            <a:r>
              <a:rPr b="0" lang="ru-RU" sz="1050" spc="-1" strike="noStrike">
                <a:solidFill>
                  <a:schemeClr val="dk1"/>
                </a:solidFill>
                <a:latin typeface="Arial"/>
              </a:rPr>
              <a:t>Где и когда возрастает  риск     получить укус клеща?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marL="85680" indent="-85680" algn="just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050" spc="-1" strike="noStrike">
                <a:solidFill>
                  <a:schemeClr val="dk1"/>
                </a:solidFill>
                <a:latin typeface="Arial"/>
              </a:rPr>
              <a:t>проживание в лесных зонах (временное или постоянное);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marL="85680" indent="-85680" algn="just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050" spc="-1" strike="noStrike">
                <a:solidFill>
                  <a:schemeClr val="dk1"/>
                </a:solidFill>
                <a:latin typeface="Arial"/>
              </a:rPr>
              <a:t>работа на пригородном дачном участке;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marL="85680" indent="-85680" algn="just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050" spc="-1" strike="noStrike">
                <a:solidFill>
                  <a:schemeClr val="dk1"/>
                </a:solidFill>
                <a:latin typeface="Arial"/>
              </a:rPr>
              <a:t>поездки за город, прогулки в лесу или городской парковой зоне в теплое время года;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marL="85680" indent="-85680" algn="just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050" spc="-1" strike="noStrike">
                <a:solidFill>
                  <a:schemeClr val="dk1"/>
                </a:solidFill>
                <a:latin typeface="Arial"/>
              </a:rPr>
              <a:t>занос    клещей    животными  (собаки, кошки);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marL="85680" indent="-85680" algn="just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050" spc="-1" strike="noStrike">
                <a:solidFill>
                  <a:schemeClr val="dk1"/>
                </a:solidFill>
                <a:latin typeface="Arial"/>
              </a:rPr>
              <a:t>занос клещей людьми (на одежде, с</a:t>
            </a:r>
            <a:br>
              <a:rPr sz="1050"/>
            </a:br>
            <a:r>
              <a:rPr b="0" lang="ru-RU" sz="1050" spc="-1" strike="noStrike">
                <a:solidFill>
                  <a:schemeClr val="dk1"/>
                </a:solidFill>
                <a:latin typeface="Arial"/>
              </a:rPr>
              <a:t>цветами, травами, грибами, ветками).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r>
              <a:rPr b="0" lang="ru-RU" sz="1050" spc="-1" strike="noStrike">
                <a:solidFill>
                  <a:schemeClr val="accent6">
                    <a:lumMod val="50000"/>
                  </a:schemeClr>
                </a:solidFill>
                <a:latin typeface="Arial"/>
              </a:rPr>
              <a:t>Клещи наиболее активны с 8 до 11 часов утром и с 17 до 19 часов вечером, при температуре +20 °С и влажности 90-95%.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r>
              <a:rPr b="0" lang="ru-RU" sz="1050" spc="-1" strike="noStrike">
                <a:solidFill>
                  <a:schemeClr val="accent6">
                    <a:lumMod val="50000"/>
                  </a:schemeClr>
                </a:solidFill>
                <a:latin typeface="Arial"/>
              </a:rPr>
              <a:t>Как мы можем защититься от болезней, передающихся клещами?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1" lang="ru-RU" sz="1050" spc="-1" strike="noStrike">
                <a:solidFill>
                  <a:srgbClr val="c00000"/>
                </a:solidFill>
                <a:latin typeface="Arial"/>
              </a:rPr>
              <a:t>Иммунопрофилактика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r>
              <a:rPr b="0" lang="ru-RU" sz="1050" spc="-1" strike="noStrike">
                <a:solidFill>
                  <a:schemeClr val="dk1"/>
                </a:solidFill>
                <a:latin typeface="Arial"/>
              </a:rPr>
              <a:t>     </a:t>
            </a:r>
            <a:r>
              <a:rPr b="0" lang="ru-RU" sz="1050" spc="-1" strike="noStrike">
                <a:solidFill>
                  <a:schemeClr val="dk1"/>
                </a:solidFill>
                <a:latin typeface="Arial"/>
              </a:rPr>
              <a:t>Профилактические прививки против</a:t>
            </a:r>
            <a:br>
              <a:rPr sz="1050"/>
            </a:br>
            <a:r>
              <a:rPr b="0" lang="ru-RU" sz="1050" spc="-1" strike="noStrike">
                <a:solidFill>
                  <a:schemeClr val="dk1"/>
                </a:solidFill>
                <a:latin typeface="Arial"/>
              </a:rPr>
              <a:t>клещевого энцефалита проводятся лицам, проживающим на эндемичных территориях или работающим в эндемичных очагах, в том числе студентам строительных отрядов, туристам, а также выезжающим на отдых на садово-огородные участки).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1" lang="ru-RU" sz="1050" spc="-1" strike="noStrike">
                <a:solidFill>
                  <a:srgbClr val="c00000"/>
                </a:solidFill>
                <a:latin typeface="Arial"/>
              </a:rPr>
              <a:t>Неспецифическая профилактика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r>
              <a:rPr b="0" lang="ru-RU" sz="1050" spc="-1" strike="noStrike">
                <a:solidFill>
                  <a:schemeClr val="dk1"/>
                </a:solidFill>
                <a:latin typeface="Arial"/>
              </a:rPr>
              <a:t>включает применение специальных</a:t>
            </a:r>
            <a:br>
              <a:rPr sz="1050"/>
            </a:br>
            <a:r>
              <a:rPr b="0" lang="ru-RU" sz="1050" spc="-1" strike="noStrike">
                <a:solidFill>
                  <a:schemeClr val="dk1"/>
                </a:solidFill>
                <a:latin typeface="Arial"/>
              </a:rPr>
              <a:t>защитных костюмов (для организованных</a:t>
            </a:r>
            <a:br>
              <a:rPr sz="1050"/>
            </a:br>
            <a:r>
              <a:rPr b="0" lang="ru-RU" sz="1050" spc="-1" strike="noStrike">
                <a:solidFill>
                  <a:schemeClr val="dk1"/>
                </a:solidFill>
                <a:latin typeface="Arial"/>
              </a:rPr>
              <a:t>контингентов) или приспособленной</a:t>
            </a:r>
            <a:br>
              <a:rPr sz="1050"/>
            </a:br>
            <a:r>
              <a:rPr b="0" lang="ru-RU" sz="1050" spc="-1" strike="noStrike">
                <a:solidFill>
                  <a:schemeClr val="dk1"/>
                </a:solidFill>
                <a:latin typeface="Arial"/>
              </a:rPr>
              <a:t>одежды, которая не должна допускать</a:t>
            </a:r>
            <a:br>
              <a:rPr sz="1050"/>
            </a:br>
            <a:r>
              <a:rPr b="0" lang="ru-RU" sz="1050" spc="-1" strike="noStrike">
                <a:solidFill>
                  <a:schemeClr val="dk1"/>
                </a:solidFill>
                <a:latin typeface="Arial"/>
              </a:rPr>
              <a:t>заползания клещей через воротник и</a:t>
            </a:r>
            <a:br>
              <a:rPr sz="1050"/>
            </a:br>
            <a:r>
              <a:rPr b="0" lang="ru-RU" sz="1050" spc="-1" strike="noStrike">
                <a:solidFill>
                  <a:schemeClr val="dk1"/>
                </a:solidFill>
                <a:latin typeface="Arial"/>
              </a:rPr>
              <a:t>обшлага. 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TextBox 5"/>
          <p:cNvSpPr/>
          <p:nvPr/>
        </p:nvSpPr>
        <p:spPr>
          <a:xfrm>
            <a:off x="6012000" y="5085360"/>
            <a:ext cx="2592000" cy="1048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 defTabSz="914400">
              <a:lnSpc>
                <a:spcPct val="100000"/>
              </a:lnSpc>
            </a:pPr>
            <a:r>
              <a:rPr b="0" lang="ru-RU" sz="1050" spc="-1" strike="noStrike">
                <a:solidFill>
                  <a:schemeClr val="dk1"/>
                </a:solidFill>
                <a:latin typeface="Arial"/>
              </a:rPr>
              <a:t>Для защиты от клещей</a:t>
            </a:r>
            <a:br>
              <a:rPr sz="1050"/>
            </a:br>
            <a:r>
              <a:rPr b="0" lang="ru-RU" sz="1050" spc="-1" strike="noStrike">
                <a:solidFill>
                  <a:schemeClr val="dk1"/>
                </a:solidFill>
                <a:latin typeface="Arial"/>
              </a:rPr>
              <a:t>используют отпугивающие средства – репелленты, которыми обрабатывают открытые участки тела и одежду. 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r>
              <a:rPr b="0" lang="ru-RU" sz="1050" spc="-1" strike="noStrike">
                <a:solidFill>
                  <a:schemeClr val="dk1"/>
                </a:solidFill>
                <a:latin typeface="Arial"/>
              </a:rPr>
              <a:t>Перед использованием препаратов следует ознакомиться  с инструкцией.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Box 5"/>
          <p:cNvSpPr/>
          <p:nvPr/>
        </p:nvSpPr>
        <p:spPr>
          <a:xfrm>
            <a:off x="251640" y="260640"/>
            <a:ext cx="2952000" cy="5793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ru-RU" sz="1100" spc="-1" strike="noStrike">
                <a:solidFill>
                  <a:schemeClr val="dk1"/>
                </a:solidFill>
                <a:latin typeface="Verdana"/>
                <a:ea typeface="Verdana"/>
              </a:rPr>
              <a:t>Собираясь в поход, в лес: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marL="85680" indent="-85680" algn="just" defTabSz="914400">
              <a:lnSpc>
                <a:spcPct val="100000"/>
              </a:lnSpc>
              <a:buClr>
                <a:srgbClr val="0d0d0d"/>
              </a:buClr>
              <a:buFont typeface="Arial"/>
              <a:buChar char="•"/>
            </a:pPr>
            <a:r>
              <a:rPr b="0" lang="ru-RU" sz="11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Arial"/>
                <a:ea typeface="Verdana"/>
              </a:rPr>
              <a:t>обязательно надевайте головной убор, закрывайте шею;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marL="85680" indent="-85680" algn="just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100" spc="-1" strike="noStrike">
                <a:solidFill>
                  <a:schemeClr val="dk1"/>
                </a:solidFill>
                <a:latin typeface="Arial"/>
                <a:ea typeface="Verdana"/>
              </a:rPr>
              <a:t>рубашка должна иметь длинные</a:t>
            </a:r>
            <a:br>
              <a:rPr sz="1100"/>
            </a:br>
            <a:r>
              <a:rPr b="0" lang="ru-RU" sz="1100" spc="-1" strike="noStrike">
                <a:solidFill>
                  <a:schemeClr val="dk1"/>
                </a:solidFill>
                <a:latin typeface="Arial"/>
                <a:ea typeface="Verdana"/>
              </a:rPr>
              <a:t>рукава, которые у запястий укрепите</a:t>
            </a:r>
            <a:br>
              <a:rPr sz="1100"/>
            </a:br>
            <a:r>
              <a:rPr b="0" lang="ru-RU" sz="1100" spc="-1" strike="noStrike">
                <a:solidFill>
                  <a:schemeClr val="dk1"/>
                </a:solidFill>
                <a:latin typeface="Arial"/>
                <a:ea typeface="Verdana"/>
              </a:rPr>
              <a:t>резинкой, </a:t>
            </a:r>
            <a:r>
              <a:rPr b="0" lang="ru-RU" sz="11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Arial"/>
                <a:ea typeface="Verdana"/>
              </a:rPr>
              <a:t>манжеты рукавов должны полностью прилегать к руке</a:t>
            </a:r>
            <a:r>
              <a:rPr b="0" lang="ru-RU" sz="1100" spc="-1" strike="noStrike">
                <a:solidFill>
                  <a:schemeClr val="dk1"/>
                </a:solidFill>
                <a:latin typeface="Arial"/>
                <a:ea typeface="Verdana"/>
              </a:rPr>
              <a:t>;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marL="85680" indent="-85680" algn="just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100" spc="-1" strike="noStrike">
                <a:solidFill>
                  <a:schemeClr val="dk1"/>
                </a:solidFill>
                <a:latin typeface="Arial"/>
                <a:ea typeface="Verdana"/>
              </a:rPr>
              <a:t>заправьте рубашку в брюки,</a:t>
            </a:r>
            <a:br>
              <a:rPr sz="1100"/>
            </a:br>
            <a:r>
              <a:rPr b="0" lang="ru-RU" sz="1100" spc="-1" strike="noStrike">
                <a:solidFill>
                  <a:schemeClr val="dk1"/>
                </a:solidFill>
                <a:latin typeface="Arial"/>
                <a:ea typeface="Verdana"/>
              </a:rPr>
              <a:t>концы брюк - в носки и сапоги</a:t>
            </a:r>
            <a:r>
              <a:rPr b="0" lang="ru-RU" sz="11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Arial"/>
                <a:ea typeface="Verdana"/>
              </a:rPr>
              <a:t>, ноги должный быть полностью закрыты;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marL="85680" indent="-85680" algn="just" defTabSz="914400">
              <a:lnSpc>
                <a:spcPct val="100000"/>
              </a:lnSpc>
              <a:buClr>
                <a:srgbClr val="0d0d0d"/>
              </a:buClr>
              <a:buFont typeface="Arial"/>
              <a:buChar char="•"/>
            </a:pPr>
            <a:r>
              <a:rPr b="0" lang="ru-RU" sz="11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Arial"/>
                <a:ea typeface="Verdana"/>
              </a:rPr>
              <a:t>лучше, чтобы одежда была однотонной и светлой, так как клещи на ней более заметны;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marL="85680" indent="-85680" algn="just" defTabSz="914400">
              <a:lnSpc>
                <a:spcPct val="100000"/>
              </a:lnSpc>
              <a:buClr>
                <a:srgbClr val="0d0d0d"/>
              </a:buClr>
              <a:buFont typeface="Arial"/>
              <a:buChar char="•"/>
            </a:pPr>
            <a:r>
              <a:rPr b="0" lang="ru-RU" sz="11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Arial"/>
                <a:ea typeface="Verdana"/>
              </a:rPr>
              <a:t>не срывайте ветки;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marL="85680" indent="-85680" algn="just" defTabSz="914400">
              <a:lnSpc>
                <a:spcPct val="100000"/>
              </a:lnSpc>
              <a:buClr>
                <a:srgbClr val="0d0d0d"/>
              </a:buClr>
              <a:buFont typeface="Arial"/>
              <a:buChar char="•"/>
            </a:pPr>
            <a:r>
              <a:rPr b="0" lang="ru-RU" sz="11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Arial"/>
                <a:ea typeface="Verdana"/>
              </a:rPr>
              <a:t>старайтесь не передвигаться среди низкорослого кустарника;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marL="85680" indent="-85680" algn="just" defTabSz="914400">
              <a:lnSpc>
                <a:spcPct val="100000"/>
              </a:lnSpc>
              <a:buClr>
                <a:srgbClr val="0d0d0d"/>
              </a:buClr>
              <a:buFont typeface="Arial"/>
              <a:buChar char="•"/>
            </a:pPr>
            <a:r>
              <a:rPr b="0" lang="ru-RU" sz="11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Arial"/>
                <a:ea typeface="Verdana"/>
              </a:rPr>
              <a:t>применяйте специальные химические средства индивидуальной защиты;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marL="85680" indent="-85680" algn="just" defTabSz="914400">
              <a:lnSpc>
                <a:spcPct val="100000"/>
              </a:lnSpc>
              <a:buClr>
                <a:srgbClr val="0d0d0d"/>
              </a:buClr>
              <a:buFont typeface="Arial"/>
              <a:buChar char="•"/>
            </a:pPr>
            <a:r>
              <a:rPr b="0" lang="ru-RU" sz="11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Arial"/>
                <a:ea typeface="Verdana"/>
              </a:rPr>
              <a:t>каждые 1,5-2 часа проводите само- и взаимоосмотры для обнаружения клещей и их удаления.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marL="176040" indent="-176040" algn="just" defTabSz="914400">
              <a:lnSpc>
                <a:spcPct val="100000"/>
              </a:lnSpc>
              <a:tabLst>
                <a:tab algn="l" pos="0"/>
              </a:tabLst>
            </a:pPr>
            <a:r>
              <a:rPr b="1" lang="ru-RU" sz="1100" spc="-1" strike="noStrike">
                <a:solidFill>
                  <a:schemeClr val="dk1"/>
                </a:solidFill>
                <a:latin typeface="Verdana"/>
                <a:ea typeface="Verdana"/>
              </a:rPr>
              <a:t>После похода необходимо: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marL="85680" indent="-85680" algn="just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ru-RU" sz="1100" spc="-1" strike="noStrike">
                <a:solidFill>
                  <a:schemeClr val="dk1"/>
                </a:solidFill>
                <a:latin typeface="Arial"/>
                <a:ea typeface="Verdana"/>
              </a:rPr>
              <a:t>проверить верхнюю одежду и нижнее белье;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marL="85680" indent="-85680" algn="just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ru-RU" sz="1100" spc="-1" strike="noStrike">
                <a:solidFill>
                  <a:schemeClr val="dk1"/>
                </a:solidFill>
                <a:latin typeface="Arial"/>
                <a:ea typeface="Verdana"/>
              </a:rPr>
              <a:t>осмотреть все тело;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lvl="3" marL="85680" indent="-85680" algn="just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ru-RU" sz="1100" spc="-1" strike="noStrike">
                <a:solidFill>
                  <a:schemeClr val="dk1"/>
                </a:solidFill>
                <a:latin typeface="Arial"/>
                <a:ea typeface="Verdana"/>
              </a:rPr>
              <a:t>расчесать волосы мелкой расческой.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marL="176040" indent="-176040" algn="just" defTabSz="914400">
              <a:lnSpc>
                <a:spcPct val="100000"/>
              </a:lnSpc>
              <a:tabLst>
                <a:tab algn="l" pos="0"/>
              </a:tabLst>
            </a:pP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marL="176040" indent="-176040" algn="just" defTabSz="914400">
              <a:lnSpc>
                <a:spcPct val="100000"/>
              </a:lnSpc>
              <a:tabLst>
                <a:tab algn="l" pos="0"/>
              </a:tabLst>
            </a:pPr>
            <a:r>
              <a:rPr b="1" lang="ru-RU" sz="1100" spc="-1" strike="noStrike">
                <a:solidFill>
                  <a:schemeClr val="dk1"/>
                </a:solidFill>
                <a:latin typeface="Verdana"/>
                <a:ea typeface="Verdana"/>
              </a:rPr>
              <a:t>Не забывайте: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marL="85680" indent="-85680" algn="just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ru-RU" sz="1100" spc="-1" strike="noStrike">
                <a:solidFill>
                  <a:schemeClr val="dk1"/>
                </a:solidFill>
                <a:latin typeface="Arial"/>
                <a:ea typeface="Verdana"/>
              </a:rPr>
              <a:t>обычно клещи присасываются не сразу;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marL="85680" indent="-85680" algn="just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ru-RU" sz="1100" spc="-1" strike="noStrike">
                <a:solidFill>
                  <a:schemeClr val="dk1"/>
                </a:solidFill>
                <a:latin typeface="Arial"/>
                <a:ea typeface="Verdana"/>
              </a:rPr>
              <a:t>уничтожать снятых клещей, раздавливая их пальцами,  нельзя.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  <a:tabLst>
                <a:tab algn="l" pos="0"/>
              </a:tabLst>
            </a:pP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  <a:tabLst>
                <a:tab algn="l" pos="0"/>
              </a:tabLst>
            </a:pP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TextBox 15"/>
          <p:cNvSpPr/>
          <p:nvPr/>
        </p:nvSpPr>
        <p:spPr>
          <a:xfrm>
            <a:off x="4212000" y="404640"/>
            <a:ext cx="791640" cy="272520"/>
          </a:xfrm>
          <a:prstGeom prst="rect">
            <a:avLst/>
          </a:prstGeom>
          <a:gradFill rotWithShape="0">
            <a:gsLst>
              <a:gs pos="0">
                <a:srgbClr val="d9fda6"/>
              </a:gs>
              <a:gs pos="35000">
                <a:srgbClr val="e3fbc2"/>
              </a:gs>
              <a:gs pos="100000">
                <a:srgbClr val="f4ffe6"/>
              </a:gs>
            </a:gsLst>
            <a:lin ang="16200000"/>
          </a:gradFill>
          <a:ln>
            <a:solidFill>
              <a:srgbClr val="98b855"/>
            </a:solidFill>
            <a:round/>
          </a:ln>
          <a:effectLst>
            <a:outerShdw blurRad="3996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ru-RU" sz="1200" spc="-1" strike="noStrike">
                <a:solidFill>
                  <a:schemeClr val="accent3">
                    <a:lumMod val="50000"/>
                  </a:schemeClr>
                </a:solidFill>
                <a:latin typeface="Calibri"/>
              </a:rPr>
              <a:t>москиты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TextBox 16"/>
          <p:cNvSpPr/>
          <p:nvPr/>
        </p:nvSpPr>
        <p:spPr>
          <a:xfrm>
            <a:off x="3420000" y="404640"/>
            <a:ext cx="719640" cy="272520"/>
          </a:xfrm>
          <a:prstGeom prst="rect">
            <a:avLst/>
          </a:prstGeom>
          <a:gradFill rotWithShape="0">
            <a:gsLst>
              <a:gs pos="0">
                <a:srgbClr val="d9fda6"/>
              </a:gs>
              <a:gs pos="35000">
                <a:srgbClr val="e3fbc2"/>
              </a:gs>
              <a:gs pos="100000">
                <a:srgbClr val="f4ffe6"/>
              </a:gs>
            </a:gsLst>
            <a:lin ang="16200000"/>
          </a:gradFill>
          <a:ln>
            <a:solidFill>
              <a:srgbClr val="98b855"/>
            </a:solidFill>
            <a:round/>
          </a:ln>
          <a:effectLst>
            <a:outerShdw blurRad="3996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ru-RU" sz="1200" spc="-1" strike="noStrike">
                <a:solidFill>
                  <a:schemeClr val="accent3">
                    <a:lumMod val="50000"/>
                  </a:schemeClr>
                </a:solidFill>
                <a:latin typeface="Calibri"/>
              </a:rPr>
              <a:t>комары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TextBox 17"/>
          <p:cNvSpPr/>
          <p:nvPr/>
        </p:nvSpPr>
        <p:spPr>
          <a:xfrm>
            <a:off x="5076000" y="404640"/>
            <a:ext cx="719640" cy="272520"/>
          </a:xfrm>
          <a:prstGeom prst="rect">
            <a:avLst/>
          </a:prstGeom>
          <a:gradFill rotWithShape="0">
            <a:gsLst>
              <a:gs pos="0">
                <a:srgbClr val="d9fda6"/>
              </a:gs>
              <a:gs pos="35000">
                <a:srgbClr val="e3fbc2"/>
              </a:gs>
              <a:gs pos="100000">
                <a:srgbClr val="f4ffe6"/>
              </a:gs>
            </a:gsLst>
            <a:lin ang="16200000"/>
          </a:gradFill>
          <a:ln>
            <a:solidFill>
              <a:srgbClr val="98b855"/>
            </a:solidFill>
            <a:round/>
          </a:ln>
          <a:effectLst>
            <a:outerShdw blurRad="3996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ru-RU" sz="1200" spc="-1" strike="noStrike">
                <a:solidFill>
                  <a:schemeClr val="accent3">
                    <a:lumMod val="50000"/>
                  </a:schemeClr>
                </a:solidFill>
                <a:latin typeface="Calibri"/>
              </a:rPr>
              <a:t>клещи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TextBox 18"/>
          <p:cNvSpPr/>
          <p:nvPr/>
        </p:nvSpPr>
        <p:spPr>
          <a:xfrm>
            <a:off x="3420000" y="764640"/>
            <a:ext cx="2376000" cy="1599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 defTabSz="914400">
              <a:lnSpc>
                <a:spcPct val="100000"/>
              </a:lnSpc>
            </a:pPr>
            <a:r>
              <a:rPr b="0" lang="ru-RU" sz="1100" spc="-1" strike="noStrike">
                <a:solidFill>
                  <a:schemeClr val="dk1"/>
                </a:solidFill>
                <a:latin typeface="Arial"/>
                <a:ea typeface="Verdana"/>
              </a:rPr>
              <a:t>Достаточно всего одного укуса этих насекомых для передачи таких болезней как: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indent="176040" algn="just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100" spc="-1" strike="noStrike">
                <a:solidFill>
                  <a:schemeClr val="dk1"/>
                </a:solidFill>
                <a:latin typeface="Arial"/>
                <a:ea typeface="Verdana"/>
              </a:rPr>
              <a:t>малярия;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indent="176040" algn="just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100" spc="-1" strike="noStrike">
                <a:solidFill>
                  <a:schemeClr val="dk1"/>
                </a:solidFill>
                <a:latin typeface="Arial"/>
                <a:ea typeface="Verdana"/>
              </a:rPr>
              <a:t>лихорадка денге;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indent="176040" algn="just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100" spc="-1" strike="noStrike">
                <a:solidFill>
                  <a:schemeClr val="dk1"/>
                </a:solidFill>
                <a:latin typeface="Arial"/>
                <a:ea typeface="Verdana"/>
              </a:rPr>
              <a:t>лейшманиоз;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indent="176040" algn="just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100" spc="-1" strike="noStrike">
                <a:solidFill>
                  <a:schemeClr val="dk1"/>
                </a:solidFill>
                <a:latin typeface="Arial"/>
                <a:ea typeface="Verdana"/>
              </a:rPr>
              <a:t>болезнь Лайма;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indent="176040" algn="just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100" spc="-1" strike="noStrike">
                <a:solidFill>
                  <a:schemeClr val="dk1"/>
                </a:solidFill>
                <a:latin typeface="Arial"/>
                <a:ea typeface="Verdana"/>
              </a:rPr>
              <a:t>желтая лихорадка.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indent="176040" algn="just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100" spc="-1" strike="noStrike">
                <a:solidFill>
                  <a:schemeClr val="dk1"/>
                </a:solidFill>
                <a:latin typeface="Arial"/>
                <a:ea typeface="Verdana"/>
              </a:rPr>
              <a:t>японский энцефалит.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TextBox 22"/>
          <p:cNvSpPr/>
          <p:nvPr/>
        </p:nvSpPr>
        <p:spPr>
          <a:xfrm>
            <a:off x="3420000" y="2421000"/>
            <a:ext cx="2304000" cy="455400"/>
          </a:xfrm>
          <a:prstGeom prst="rect">
            <a:avLst/>
          </a:prstGeom>
          <a:gradFill rotWithShape="0">
            <a:gsLst>
              <a:gs pos="0">
                <a:srgbClr val="d9fda6"/>
              </a:gs>
              <a:gs pos="35000">
                <a:srgbClr val="e3fbc2"/>
              </a:gs>
              <a:gs pos="100000">
                <a:srgbClr val="f4ffe6"/>
              </a:gs>
            </a:gsLst>
            <a:lin ang="16200000"/>
          </a:gradFill>
          <a:ln>
            <a:solidFill>
              <a:srgbClr val="98b855"/>
            </a:solidFill>
            <a:round/>
          </a:ln>
          <a:effectLst>
            <a:outerShdw blurRad="3996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ru-RU" sz="1200" spc="-1" strike="noStrike">
                <a:solidFill>
                  <a:schemeClr val="accent3">
                    <a:lumMod val="50000"/>
                  </a:schemeClr>
                </a:solidFill>
                <a:latin typeface="Calibri"/>
              </a:rPr>
              <a:t>Принимайте простые меры,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1" lang="ru-RU" sz="1200" spc="-1" strike="noStrike">
                <a:solidFill>
                  <a:schemeClr val="accent3">
                    <a:lumMod val="50000"/>
                  </a:schemeClr>
                </a:solidFill>
                <a:latin typeface="Calibri"/>
              </a:rPr>
              <a:t>чтобы защитить себя и семью: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TextBox 24"/>
          <p:cNvSpPr/>
          <p:nvPr/>
        </p:nvSpPr>
        <p:spPr>
          <a:xfrm>
            <a:off x="3348000" y="2997000"/>
            <a:ext cx="2520000" cy="2285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85680" indent="-85680" algn="just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100" spc="-1" strike="noStrike">
                <a:solidFill>
                  <a:schemeClr val="dk1"/>
                </a:solidFill>
                <a:latin typeface="Arial"/>
                <a:ea typeface="Verdana"/>
              </a:rPr>
              <a:t>делайте прививки;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marL="85680" indent="-85680" algn="just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100" spc="-1" strike="noStrike">
                <a:solidFill>
                  <a:schemeClr val="dk1"/>
                </a:solidFill>
                <a:latin typeface="Arial"/>
                <a:ea typeface="Verdana"/>
              </a:rPr>
              <a:t>установите на окнах противомоскитные сетки;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marL="85680" indent="-85680" algn="just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100" spc="-1" strike="noStrike">
                <a:solidFill>
                  <a:schemeClr val="dk1"/>
                </a:solidFill>
                <a:latin typeface="Arial"/>
                <a:ea typeface="Verdana"/>
              </a:rPr>
              <a:t>носите рубашки с длинными рукавами и брюки светлого цвета: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marL="85680" indent="-85680" algn="just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100" spc="-1" strike="noStrike">
                <a:solidFill>
                  <a:schemeClr val="dk1"/>
                </a:solidFill>
                <a:latin typeface="Arial"/>
                <a:ea typeface="Verdana"/>
              </a:rPr>
              <a:t>пользуйтесь репеллентами от насекомых;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marL="85680" indent="-85680" algn="just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100" spc="-1" strike="noStrike">
                <a:solidFill>
                  <a:schemeClr val="dk1"/>
                </a:solidFill>
                <a:latin typeface="Arial"/>
                <a:ea typeface="Verdana"/>
              </a:rPr>
              <a:t>устраните стоячую воду в местах возможного  размножения комаров;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marL="85680" indent="-85680" algn="just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100" spc="-1" strike="noStrike">
                <a:solidFill>
                  <a:schemeClr val="dk1"/>
                </a:solidFill>
                <a:latin typeface="Arial"/>
                <a:ea typeface="Verdana"/>
              </a:rPr>
              <a:t>в случае укуса сразу обращайтесь к врачу.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Прямоугольник 6"/>
          <p:cNvSpPr/>
          <p:nvPr/>
        </p:nvSpPr>
        <p:spPr>
          <a:xfrm>
            <a:off x="6215040" y="189000"/>
            <a:ext cx="2928600" cy="77724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ru-RU" sz="9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Arial"/>
              </a:rPr>
              <a:t>Объединенный учебно-методический  центр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1" lang="ru-RU" sz="9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Arial"/>
              </a:rPr>
              <a:t>по ГО и ЧС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1" lang="ru-RU" sz="9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Arial"/>
              </a:rPr>
              <a:t> </a:t>
            </a:r>
            <a:r>
              <a:rPr b="1" lang="ru-RU" sz="900" spc="-1" strike="noStrike">
                <a:solidFill>
                  <a:schemeClr val="dk1">
                    <a:lumMod val="95000"/>
                    <a:lumOff val="5000"/>
                  </a:schemeClr>
                </a:solidFill>
                <a:latin typeface="Arial"/>
              </a:rPr>
              <a:t>Государственного  казенного учреждения Тюменской области «Тюменская областная служба экстренного реагирования»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TextBox 9"/>
          <p:cNvSpPr/>
          <p:nvPr/>
        </p:nvSpPr>
        <p:spPr>
          <a:xfrm>
            <a:off x="6732720" y="5157720"/>
            <a:ext cx="2142720" cy="8211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ru-RU" sz="1200" spc="-1" strike="noStrike">
                <a:solidFill>
                  <a:schemeClr val="dk1"/>
                </a:solidFill>
                <a:latin typeface="Calibri"/>
              </a:rPr>
              <a:t>П А М Я Т К А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1" lang="ru-RU" sz="1200" spc="-1" strike="noStrike">
                <a:solidFill>
                  <a:schemeClr val="dk1"/>
                </a:solidFill>
                <a:latin typeface="Calibri"/>
              </a:rPr>
              <a:t>ЖИТЕЛЮ ТЮМЕНСКОЙ ОБЛАСТИ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TextBox 13"/>
          <p:cNvSpPr/>
          <p:nvPr/>
        </p:nvSpPr>
        <p:spPr>
          <a:xfrm>
            <a:off x="7020000" y="6165720"/>
            <a:ext cx="1714320" cy="24228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ru-RU" sz="1000" spc="-1" strike="noStrike">
                <a:solidFill>
                  <a:schemeClr val="dk1"/>
                </a:solidFill>
                <a:latin typeface="Calibri"/>
              </a:rPr>
              <a:t>Тюмень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icture 5"/>
          <p:cNvSpPr/>
          <p:nvPr/>
        </p:nvSpPr>
        <p:spPr>
          <a:xfrm>
            <a:off x="6372360" y="1196640"/>
            <a:ext cx="2390400" cy="3524040"/>
          </a:xfrm>
          <a:prstGeom prst="plaque">
            <a:avLst>
              <a:gd name="adj" fmla="val 16667"/>
            </a:avLst>
          </a:prstGeom>
          <a:blipFill rotWithShape="0">
            <a:blip r:embed="rId1"/>
            <a:srcRect/>
            <a:stretch/>
          </a:blip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6" name="Picture 8" descr="https://krasnoyarsk.ad-mir.ru/content/c/1-1-1/2021/20210601/11365480442021060108000097p111/files/202106/hirurg_3_20210106123652.jpg"/>
          <p:cNvPicPr/>
          <p:nvPr/>
        </p:nvPicPr>
        <p:blipFill>
          <a:blip r:embed="rId2"/>
          <a:stretch/>
        </p:blipFill>
        <p:spPr>
          <a:xfrm>
            <a:off x="4212000" y="4941000"/>
            <a:ext cx="2016000" cy="1512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Другая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</TotalTime>
  <Application>LibreOffice/7.6.4.1$Windows_X86_64 LibreOffice_project/e19e193f88cd6c0525a17fb7a176ed8e6a3e2aa1</Application>
  <AppVersion>15.0000</AppVersion>
  <Words>300</Words>
  <Paragraphs>70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2022-10-11T06:17:57Z</dcterms:created>
  <dc:creator>комп</dc:creator>
  <dc:description/>
  <dc:language>ru-RU</dc:language>
  <cp:lastModifiedBy>User</cp:lastModifiedBy>
  <dcterms:modified xsi:type="dcterms:W3CDTF">2023-02-14T04:51:01Z</dcterms:modified>
  <cp:revision>25</cp:revision>
  <dc:subject/>
  <dc:title>Слайд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Экран (4:3)</vt:lpwstr>
  </property>
  <property fmtid="{D5CDD505-2E9C-101B-9397-08002B2CF9AE}" pid="3" name="Slides">
    <vt:i4>2</vt:i4>
  </property>
</Properties>
</file>